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9" r:id="rId3"/>
    <p:sldId id="267" r:id="rId4"/>
    <p:sldId id="260" r:id="rId5"/>
    <p:sldId id="265" r:id="rId6"/>
    <p:sldId id="261" r:id="rId7"/>
    <p:sldId id="266" r:id="rId8"/>
    <p:sldId id="262" r:id="rId9"/>
    <p:sldId id="258" r:id="rId10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7" autoAdjust="0"/>
    <p:restoredTop sz="94660"/>
  </p:normalViewPr>
  <p:slideViewPr>
    <p:cSldViewPr snapToGrid="0">
      <p:cViewPr varScale="1">
        <p:scale>
          <a:sx n="73" d="100"/>
          <a:sy n="73" d="100"/>
        </p:scale>
        <p:origin x="200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5BA8A-CF8C-40A8-9F99-DE0B3E59FCBC}" type="datetimeFigureOut">
              <a:rPr lang="en-GB" smtClean="0"/>
              <a:t>28/09/2017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A96E2-5C2A-46DC-BBF5-F4B5820A69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009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8C5-4125-4F38-993F-AB0CC66D6F59}" type="datetimeFigureOut">
              <a:rPr lang="en-GB" smtClean="0"/>
              <a:t>28/09/2017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5AF1-C8E3-4E49-BD67-9FBB05BE33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88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8C5-4125-4F38-993F-AB0CC66D6F59}" type="datetimeFigureOut">
              <a:rPr lang="en-GB" smtClean="0"/>
              <a:t>28/09/2017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5AF1-C8E3-4E49-BD67-9FBB05BE33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91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8C5-4125-4F38-993F-AB0CC66D6F59}" type="datetimeFigureOut">
              <a:rPr lang="en-GB" smtClean="0"/>
              <a:t>28/09/2017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5AF1-C8E3-4E49-BD67-9FBB05BE33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3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8C5-4125-4F38-993F-AB0CC66D6F59}" type="datetimeFigureOut">
              <a:rPr lang="en-GB" smtClean="0"/>
              <a:t>28/09/2017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5AF1-C8E3-4E49-BD67-9FBB05BE33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52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8C5-4125-4F38-993F-AB0CC66D6F59}" type="datetimeFigureOut">
              <a:rPr lang="en-GB" smtClean="0"/>
              <a:t>28/09/2017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5AF1-C8E3-4E49-BD67-9FBB05BE33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66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8C5-4125-4F38-993F-AB0CC66D6F59}" type="datetimeFigureOut">
              <a:rPr lang="en-GB" smtClean="0"/>
              <a:t>28/09/2017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5AF1-C8E3-4E49-BD67-9FBB05BE33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69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8C5-4125-4F38-993F-AB0CC66D6F59}" type="datetimeFigureOut">
              <a:rPr lang="en-GB" smtClean="0"/>
              <a:t>28/09/2017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5AF1-C8E3-4E49-BD67-9FBB05BE33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16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8C5-4125-4F38-993F-AB0CC66D6F59}" type="datetimeFigureOut">
              <a:rPr lang="en-GB" smtClean="0"/>
              <a:t>28/09/2017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5AF1-C8E3-4E49-BD67-9FBB05BE33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00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8C5-4125-4F38-993F-AB0CC66D6F59}" type="datetimeFigureOut">
              <a:rPr lang="en-GB" smtClean="0"/>
              <a:t>28/09/2017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5AF1-C8E3-4E49-BD67-9FBB05BE33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7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8C5-4125-4F38-993F-AB0CC66D6F59}" type="datetimeFigureOut">
              <a:rPr lang="en-GB" smtClean="0"/>
              <a:t>28/09/2017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5AF1-C8E3-4E49-BD67-9FBB05BE33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66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68C5-4125-4F38-993F-AB0CC66D6F59}" type="datetimeFigureOut">
              <a:rPr lang="en-GB" smtClean="0"/>
              <a:t>28/09/2017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5AF1-C8E3-4E49-BD67-9FBB05BE33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18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D68C5-4125-4F38-993F-AB0CC66D6F59}" type="datetimeFigureOut">
              <a:rPr lang="en-GB" smtClean="0"/>
              <a:t>28/09/2017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75AF1-C8E3-4E49-BD67-9FBB05BE33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80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y-zambia.org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zgf.org.z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google.co.zm/url?sa=i&amp;rct=j&amp;q=&amp;esrc=s&amp;source=images&amp;cd=&amp;cad=rja&amp;uact=8&amp;ved=0ahUKEwjK3qbqlcfWAhXEXRoKHSItA2MQjRwIBw&amp;url=https://www.pinterest.com/pin/370632244316512861/&amp;psig=AFQjCNGULg9GP8HNr10nDFNJcTP2SQFLCQ&amp;ust=1506663693366509" TargetMode="Externa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.zm/url?sa=i&amp;rct=j&amp;q=&amp;esrc=s&amp;source=images&amp;cd=&amp;cad=rja&amp;uact=8&amp;ved=0ahUKEwi85Nniy8XWAhUCahoKHTstDmkQjRwIBw&amp;url=http://clipartix.com/celebration-clip-art/&amp;psig=AFQjCNH1A7EvKLSWxOCbQhmeKtt2g4Q-Wg&amp;ust=150660944924723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45507" y="820271"/>
            <a:ext cx="39130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Organisational governance </a:t>
            </a:r>
          </a:p>
          <a:p>
            <a:r>
              <a:rPr lang="en-US" sz="3600" b="1" dirty="0" smtClean="0">
                <a:solidFill>
                  <a:srgbClr val="006600"/>
                </a:solidFill>
              </a:rPr>
              <a:t>in </a:t>
            </a:r>
          </a:p>
          <a:p>
            <a:r>
              <a:rPr lang="en-US" sz="3600" b="1" dirty="0" smtClean="0">
                <a:solidFill>
                  <a:srgbClr val="006600"/>
                </a:solidFill>
              </a:rPr>
              <a:t>the </a:t>
            </a:r>
          </a:p>
          <a:p>
            <a:r>
              <a:rPr lang="en-US" sz="3600" b="1" dirty="0" smtClean="0">
                <a:solidFill>
                  <a:srgbClr val="006600"/>
                </a:solidFill>
              </a:rPr>
              <a:t>non-profit </a:t>
            </a:r>
          </a:p>
          <a:p>
            <a:r>
              <a:rPr lang="en-US" sz="3600" b="1" dirty="0" smtClean="0">
                <a:solidFill>
                  <a:srgbClr val="006600"/>
                </a:solidFill>
              </a:rPr>
              <a:t>Sector</a:t>
            </a:r>
          </a:p>
          <a:p>
            <a:r>
              <a:rPr lang="en-US" sz="2400" b="1" dirty="0" smtClean="0">
                <a:solidFill>
                  <a:srgbClr val="006600"/>
                </a:solidFill>
                <a:hlinkClick r:id="rId2"/>
              </a:rPr>
              <a:t>www.zgf.org.zm</a:t>
            </a:r>
            <a:endParaRPr lang="en-US" sz="2400" b="1" dirty="0" smtClean="0">
              <a:solidFill>
                <a:srgbClr val="006600"/>
              </a:solidFill>
            </a:endParaRPr>
          </a:p>
          <a:p>
            <a:r>
              <a:rPr lang="en-US" sz="2400" b="1" dirty="0" smtClean="0">
                <a:solidFill>
                  <a:srgbClr val="006600"/>
                </a:solidFill>
                <a:hlinkClick r:id="rId3"/>
              </a:rPr>
              <a:t>www.say-zambia.org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endParaRPr lang="en-GB" sz="2400" b="1" dirty="0">
              <a:solidFill>
                <a:srgbClr val="006600"/>
              </a:solidFill>
            </a:endParaRPr>
          </a:p>
        </p:txBody>
      </p:sp>
      <p:pic>
        <p:nvPicPr>
          <p:cNvPr id="6" name="Picture 5" descr="Acacia 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507" y="5047348"/>
            <a:ext cx="3411071" cy="18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84141" cy="689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1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5" y="0"/>
            <a:ext cx="874277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68528" y="995082"/>
            <a:ext cx="23240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What </a:t>
            </a:r>
          </a:p>
          <a:p>
            <a:r>
              <a:rPr lang="en-US" sz="3600" b="1" dirty="0" smtClean="0">
                <a:solidFill>
                  <a:srgbClr val="0070C0"/>
                </a:solidFill>
              </a:rPr>
              <a:t>makes a </a:t>
            </a:r>
          </a:p>
          <a:p>
            <a:r>
              <a:rPr lang="en-US" sz="3600" b="1" dirty="0" smtClean="0">
                <a:solidFill>
                  <a:srgbClr val="0070C0"/>
                </a:solidFill>
              </a:rPr>
              <a:t>Board </a:t>
            </a:r>
          </a:p>
          <a:p>
            <a:r>
              <a:rPr lang="en-US" sz="3600" b="1" dirty="0" smtClean="0">
                <a:solidFill>
                  <a:srgbClr val="0070C0"/>
                </a:solidFill>
              </a:rPr>
              <a:t>successful?</a:t>
            </a:r>
            <a:endParaRPr lang="en-GB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8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28706" y="759645"/>
            <a:ext cx="5325034" cy="498885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955500" y="1748258"/>
            <a:ext cx="2683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Intrinsic motivation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88195" y="2652074"/>
            <a:ext cx="3606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Involvement at policy level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94903" y="3157827"/>
            <a:ext cx="2193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Gender balance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94708" y="3593085"/>
            <a:ext cx="3793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Democratic decision-making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90723" y="4037667"/>
            <a:ext cx="4401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Healthy </a:t>
            </a:r>
            <a:r>
              <a:rPr lang="en-US" sz="2400" b="1" dirty="0" smtClean="0">
                <a:solidFill>
                  <a:srgbClr val="0070C0"/>
                </a:solidFill>
              </a:rPr>
              <a:t>debate, </a:t>
            </a:r>
            <a:r>
              <a:rPr lang="en-US" sz="2400" b="1" dirty="0">
                <a:solidFill>
                  <a:srgbClr val="0070C0"/>
                </a:solidFill>
              </a:rPr>
              <a:t>accommodating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different </a:t>
            </a:r>
            <a:r>
              <a:rPr lang="en-US" sz="2400" b="1" dirty="0">
                <a:solidFill>
                  <a:srgbClr val="0070C0"/>
                </a:solidFill>
              </a:rPr>
              <a:t>views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6741" y="4801061"/>
            <a:ext cx="2413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Strategic thinking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26536" y="1091845"/>
            <a:ext cx="3329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 successful board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6334" y="2212154"/>
            <a:ext cx="3149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Prepared and informed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15076" y="1762831"/>
            <a:ext cx="242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Driven by money 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7014" y="2682661"/>
            <a:ext cx="2715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Micro-management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22570" y="3157826"/>
            <a:ext cx="2385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Mostly/only men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994" y="3585404"/>
            <a:ext cx="4389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Dictatorial towards management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994" y="4089193"/>
            <a:ext cx="4681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Confrontational and hostile,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o</a:t>
            </a:r>
            <a:r>
              <a:rPr lang="en-US" sz="2400" b="1" dirty="0" smtClean="0">
                <a:solidFill>
                  <a:srgbClr val="C00000"/>
                </a:solidFill>
              </a:rPr>
              <a:t>r no debate at all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12979" y="4835692"/>
            <a:ext cx="2936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Operational thinking</a:t>
            </a:r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1030" name="Picture 6" descr="Image result for sad smile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98" y="876107"/>
            <a:ext cx="1510379" cy="164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459647" y="2698240"/>
            <a:ext cx="2895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Completely detached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63991" y="3191211"/>
            <a:ext cx="2776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Mostly/only women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459647" y="3652876"/>
            <a:ext cx="1905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Rubberstamp</a:t>
            </a:r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25" name="Picture 6" descr="Image result for sad smile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703" y="801816"/>
            <a:ext cx="1507789" cy="164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51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4938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44435" y="728043"/>
            <a:ext cx="469750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Healthy 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debate </a:t>
            </a:r>
          </a:p>
          <a:p>
            <a:pPr algn="ctr"/>
            <a:endParaRPr lang="en-US" sz="3600" b="1" dirty="0" smtClean="0">
              <a:solidFill>
                <a:srgbClr val="0070C0"/>
              </a:solidFill>
            </a:endParaRPr>
          </a:p>
          <a:p>
            <a:pPr algn="ctr"/>
            <a:endParaRPr lang="en-US" sz="3600" b="1" dirty="0">
              <a:solidFill>
                <a:srgbClr val="0070C0"/>
              </a:solidFill>
            </a:endParaRPr>
          </a:p>
          <a:p>
            <a:pPr algn="ctr"/>
            <a:endParaRPr lang="en-US" sz="3600" b="1" dirty="0" smtClean="0">
              <a:solidFill>
                <a:srgbClr val="0070C0"/>
              </a:solidFill>
            </a:endParaRPr>
          </a:p>
          <a:p>
            <a:pPr algn="ctr"/>
            <a:endParaRPr lang="en-US" sz="3600" b="1" dirty="0">
              <a:solidFill>
                <a:srgbClr val="0070C0"/>
              </a:solidFill>
            </a:endParaRPr>
          </a:p>
          <a:p>
            <a:pPr algn="ctr"/>
            <a:endParaRPr lang="en-US" sz="3600" b="1" dirty="0" smtClean="0">
              <a:solidFill>
                <a:srgbClr val="0070C0"/>
              </a:solidFill>
            </a:endParaRPr>
          </a:p>
          <a:p>
            <a:pPr algn="ctr"/>
            <a:endParaRPr lang="en-US" sz="3600" b="1" dirty="0">
              <a:solidFill>
                <a:srgbClr val="0070C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Accommodating </a:t>
            </a:r>
            <a:endParaRPr lang="en-US" sz="3600" b="1" dirty="0">
              <a:solidFill>
                <a:srgbClr val="0070C0"/>
              </a:solidFill>
            </a:endParaRP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different 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views</a:t>
            </a: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2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elebration images"/>
          <p:cNvSpPr>
            <a:spLocks noChangeAspect="1" noChangeArrowheads="1"/>
          </p:cNvSpPr>
          <p:nvPr/>
        </p:nvSpPr>
        <p:spPr bwMode="auto">
          <a:xfrm>
            <a:off x="0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Image result for celebration image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042648" y="2343774"/>
            <a:ext cx="900952" cy="14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9600" b="1" dirty="0" smtClean="0"/>
              <a:t>+</a:t>
            </a:r>
            <a:endParaRPr lang="en-GB" sz="9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72" y="1102571"/>
            <a:ext cx="3858569" cy="3971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450" y="1383118"/>
            <a:ext cx="4260197" cy="424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99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7" y="0"/>
            <a:ext cx="6589059" cy="6787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30353" y="1922929"/>
            <a:ext cx="26541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What 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are the 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common 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challenges?</a:t>
            </a:r>
            <a:endParaRPr lang="en-GB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16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05" y="-134470"/>
            <a:ext cx="75798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3539" y="447775"/>
            <a:ext cx="3086485" cy="5526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expected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a board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rapidly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changing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environment?</a:t>
            </a:r>
            <a:endParaRPr lang="en-GB" sz="3600" dirty="0">
              <a:solidFill>
                <a:srgbClr val="00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71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78" y="1466010"/>
            <a:ext cx="5038725" cy="3952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2815" y="5630445"/>
            <a:ext cx="2483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Old paradigm</a:t>
            </a:r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301" y="1466010"/>
            <a:ext cx="4448175" cy="3571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98660" y="5630445"/>
            <a:ext cx="2667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New paradigm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47126" y="1896035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Civil society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33533" y="1102944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Civil society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26765" y="5028311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Civil society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07395" y="1281344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Civil society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89781" y="4658979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Civil society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52896" y="1146841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Civil society</a:t>
            </a:r>
            <a:endParaRPr lang="en-GB" b="1" dirty="0"/>
          </a:p>
        </p:txBody>
      </p:sp>
      <p:sp>
        <p:nvSpPr>
          <p:cNvPr id="13" name="Rectangle 12"/>
          <p:cNvSpPr/>
          <p:nvPr/>
        </p:nvSpPr>
        <p:spPr>
          <a:xfrm>
            <a:off x="463539" y="447775"/>
            <a:ext cx="9883587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changing environment…..</a:t>
            </a:r>
            <a:endParaRPr lang="en-GB" sz="2400" dirty="0">
              <a:solidFill>
                <a:srgbClr val="00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07720" y="6438448"/>
            <a:ext cx="1946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Source: WEF, 2013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031935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188"/>
            <a:ext cx="8888506" cy="5719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6977" y="1227177"/>
            <a:ext cx="509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How do we remain relevant?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6087" y="2317940"/>
            <a:ext cx="41803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How do we achieve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financial sustainability?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53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125</Words>
  <Application>Microsoft Macintosh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Nost</dc:creator>
  <cp:lastModifiedBy>John Paton</cp:lastModifiedBy>
  <cp:revision>21</cp:revision>
  <cp:lastPrinted>2017-09-28T08:34:20Z</cp:lastPrinted>
  <dcterms:created xsi:type="dcterms:W3CDTF">2017-09-27T12:33:47Z</dcterms:created>
  <dcterms:modified xsi:type="dcterms:W3CDTF">2017-09-28T09:19:16Z</dcterms:modified>
</cp:coreProperties>
</file>