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5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91" r:id="rId3"/>
    <p:sldId id="289" r:id="rId4"/>
    <p:sldId id="339" r:id="rId5"/>
    <p:sldId id="345" r:id="rId6"/>
    <p:sldId id="371" r:id="rId7"/>
    <p:sldId id="373" r:id="rId8"/>
    <p:sldId id="385" r:id="rId9"/>
    <p:sldId id="383" r:id="rId10"/>
    <p:sldId id="370" r:id="rId11"/>
    <p:sldId id="351" r:id="rId12"/>
    <p:sldId id="369" r:id="rId13"/>
    <p:sldId id="374" r:id="rId14"/>
    <p:sldId id="375" r:id="rId15"/>
    <p:sldId id="388" r:id="rId16"/>
    <p:sldId id="376" r:id="rId17"/>
    <p:sldId id="377" r:id="rId18"/>
    <p:sldId id="389" r:id="rId19"/>
    <p:sldId id="392" r:id="rId20"/>
    <p:sldId id="390" r:id="rId21"/>
    <p:sldId id="297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A9A3F3"/>
    <a:srgbClr val="A9C571"/>
    <a:srgbClr val="35E757"/>
    <a:srgbClr val="009900"/>
    <a:srgbClr val="339933"/>
    <a:srgbClr val="0000FF"/>
    <a:srgbClr val="2E2B1A"/>
    <a:srgbClr val="193B65"/>
    <a:srgbClr val="1DB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6" autoAdjust="0"/>
    <p:restoredTop sz="93604" autoAdjust="0"/>
  </p:normalViewPr>
  <p:slideViewPr>
    <p:cSldViewPr>
      <p:cViewPr varScale="1">
        <p:scale>
          <a:sx n="93" d="100"/>
          <a:sy n="93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B2FB9-7DA1-4BC3-8BF7-CF1379D37A0D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DA6C196-E168-4C64-9A9A-A4CFEF92E983}">
      <dgm:prSet phldrT="[Text]" custT="1"/>
      <dgm:spPr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GB" sz="2400" b="1" dirty="0" smtClean="0">
              <a:solidFill>
                <a:schemeClr val="bg1"/>
              </a:solidFill>
            </a:rPr>
            <a:t>Establishment</a:t>
          </a:r>
          <a:endParaRPr lang="en-GB" sz="2400" b="1" dirty="0">
            <a:solidFill>
              <a:schemeClr val="bg1"/>
            </a:solidFill>
          </a:endParaRPr>
        </a:p>
      </dgm:t>
    </dgm:pt>
    <dgm:pt modelId="{2E669DB3-8764-4DAD-A95B-1B3375C1F8F6}" type="parTrans" cxnId="{0610774D-862F-4047-83FB-95D6101A9572}">
      <dgm:prSet/>
      <dgm:spPr/>
      <dgm:t>
        <a:bodyPr/>
        <a:lstStyle/>
        <a:p>
          <a:endParaRPr lang="en-GB"/>
        </a:p>
      </dgm:t>
    </dgm:pt>
    <dgm:pt modelId="{7A37F586-87A0-4D26-9FB5-192EEAEADA8D}" type="sibTrans" cxnId="{0610774D-862F-4047-83FB-95D6101A9572}">
      <dgm:prSet/>
      <dgm:spPr/>
      <dgm:t>
        <a:bodyPr/>
        <a:lstStyle/>
        <a:p>
          <a:endParaRPr lang="en-GB"/>
        </a:p>
      </dgm:t>
    </dgm:pt>
    <dgm:pt modelId="{47C85653-B9D5-4561-9765-140BF643F3EC}">
      <dgm:prSet phldrT="[Text]" custT="1"/>
      <dgm:spPr/>
      <dgm:t>
        <a:bodyPr/>
        <a:lstStyle/>
        <a:p>
          <a:r>
            <a:rPr lang="en-ZA" sz="2400" u="none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Established by an Act of Parliament, ZDA Act No 11 of 2006</a:t>
          </a:r>
          <a:endParaRPr lang="en-GB" sz="2000" u="none" noProof="0" dirty="0">
            <a:latin typeface="Arial Narrow" panose="020B0606020202030204" pitchFamily="34" charset="0"/>
          </a:endParaRPr>
        </a:p>
      </dgm:t>
    </dgm:pt>
    <dgm:pt modelId="{0E22A3E7-8166-447A-B8F1-863CF2FE0178}" type="parTrans" cxnId="{E5EDEB5C-4275-4F27-852C-07B175C553AA}">
      <dgm:prSet/>
      <dgm:spPr/>
      <dgm:t>
        <a:bodyPr/>
        <a:lstStyle/>
        <a:p>
          <a:endParaRPr lang="en-GB"/>
        </a:p>
      </dgm:t>
    </dgm:pt>
    <dgm:pt modelId="{02CBC4B3-DA43-4F39-AC8C-18AC75628071}" type="sibTrans" cxnId="{E5EDEB5C-4275-4F27-852C-07B175C553AA}">
      <dgm:prSet/>
      <dgm:spPr/>
      <dgm:t>
        <a:bodyPr/>
        <a:lstStyle/>
        <a:p>
          <a:endParaRPr lang="en-GB"/>
        </a:p>
      </dgm:t>
    </dgm:pt>
    <dgm:pt modelId="{C916BEFD-58EA-4FD1-881B-7623D261FF75}">
      <dgm:prSet phldrT="[Text]" custT="1"/>
      <dgm:spPr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GB" sz="2800" b="1" noProof="0" dirty="0" smtClean="0"/>
            <a:t>Purpose</a:t>
          </a:r>
          <a:endParaRPr lang="en-GB" sz="2800" b="1" noProof="0" dirty="0"/>
        </a:p>
      </dgm:t>
    </dgm:pt>
    <dgm:pt modelId="{AD2B9532-7841-49CE-A132-AF619E1AE68F}" type="parTrans" cxnId="{1B43490F-F345-4CD7-8965-C72C65A2178E}">
      <dgm:prSet/>
      <dgm:spPr/>
      <dgm:t>
        <a:bodyPr/>
        <a:lstStyle/>
        <a:p>
          <a:endParaRPr lang="en-GB"/>
        </a:p>
      </dgm:t>
    </dgm:pt>
    <dgm:pt modelId="{C11F5CF3-92B1-44E3-8245-400DEC13505A}" type="sibTrans" cxnId="{1B43490F-F345-4CD7-8965-C72C65A2178E}">
      <dgm:prSet/>
      <dgm:spPr/>
      <dgm:t>
        <a:bodyPr/>
        <a:lstStyle/>
        <a:p>
          <a:endParaRPr lang="en-GB"/>
        </a:p>
      </dgm:t>
    </dgm:pt>
    <dgm:pt modelId="{98E30424-61AC-4657-B29A-DF6C5B8C6BF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GB" sz="2500" b="1" noProof="0" dirty="0" smtClean="0">
              <a:solidFill>
                <a:schemeClr val="bg1"/>
              </a:solidFill>
            </a:rPr>
            <a:t>Key Functions</a:t>
          </a:r>
          <a:endParaRPr lang="en-GB" sz="2500" b="1" noProof="0" dirty="0">
            <a:solidFill>
              <a:schemeClr val="bg1"/>
            </a:solidFill>
          </a:endParaRPr>
        </a:p>
      </dgm:t>
    </dgm:pt>
    <dgm:pt modelId="{B53D054D-5378-4C06-A49E-4BABC58A6E90}" type="parTrans" cxnId="{F0449DA7-3E5E-4C33-8704-2FBE50AB2946}">
      <dgm:prSet/>
      <dgm:spPr/>
      <dgm:t>
        <a:bodyPr/>
        <a:lstStyle/>
        <a:p>
          <a:endParaRPr lang="en-GB"/>
        </a:p>
      </dgm:t>
    </dgm:pt>
    <dgm:pt modelId="{1218D0F5-8A7F-4831-BB78-509111AE5479}" type="sibTrans" cxnId="{F0449DA7-3E5E-4C33-8704-2FBE50AB2946}">
      <dgm:prSet/>
      <dgm:spPr/>
      <dgm:t>
        <a:bodyPr/>
        <a:lstStyle/>
        <a:p>
          <a:endParaRPr lang="en-GB"/>
        </a:p>
      </dgm:t>
    </dgm:pt>
    <dgm:pt modelId="{A3257738-0D9F-41AB-BDB4-38CCA823F3FE}">
      <dgm:prSet custT="1"/>
      <dgm:spPr/>
      <dgm:t>
        <a:bodyPr/>
        <a:lstStyle/>
        <a:p>
          <a:r>
            <a:rPr lang="en-ZA" sz="2000" u="none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ZPA, </a:t>
          </a:r>
        </a:p>
      </dgm:t>
    </dgm:pt>
    <dgm:pt modelId="{182D183A-78DD-4B2F-A64A-108E624EC63D}" type="parTrans" cxnId="{52A2FA05-4415-4F5C-BCEC-B736D60492B6}">
      <dgm:prSet/>
      <dgm:spPr/>
      <dgm:t>
        <a:bodyPr/>
        <a:lstStyle/>
        <a:p>
          <a:endParaRPr lang="en-US"/>
        </a:p>
      </dgm:t>
    </dgm:pt>
    <dgm:pt modelId="{20B798F2-0538-4AF5-B0BF-A6F683EA0176}" type="sibTrans" cxnId="{52A2FA05-4415-4F5C-BCEC-B736D60492B6}">
      <dgm:prSet/>
      <dgm:spPr/>
      <dgm:t>
        <a:bodyPr/>
        <a:lstStyle/>
        <a:p>
          <a:endParaRPr lang="en-US"/>
        </a:p>
      </dgm:t>
    </dgm:pt>
    <dgm:pt modelId="{63C7766D-D557-424A-89D9-F3B5CD748DA2}">
      <dgm:prSet custT="1"/>
      <dgm:spPr/>
      <dgm:t>
        <a:bodyPr/>
        <a:lstStyle/>
        <a:p>
          <a:r>
            <a:rPr lang="en-ZA" sz="2000" u="none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SEDB,</a:t>
          </a:r>
        </a:p>
      </dgm:t>
    </dgm:pt>
    <dgm:pt modelId="{669C583E-DB8C-4875-852E-97D5190E9E30}" type="parTrans" cxnId="{979E8509-BB65-4F71-9B30-E9E63FC0932B}">
      <dgm:prSet/>
      <dgm:spPr/>
      <dgm:t>
        <a:bodyPr/>
        <a:lstStyle/>
        <a:p>
          <a:endParaRPr lang="en-US"/>
        </a:p>
      </dgm:t>
    </dgm:pt>
    <dgm:pt modelId="{50A9603E-EEEE-4510-AD27-9DA6223C10A4}" type="sibTrans" cxnId="{979E8509-BB65-4F71-9B30-E9E63FC0932B}">
      <dgm:prSet/>
      <dgm:spPr/>
      <dgm:t>
        <a:bodyPr/>
        <a:lstStyle/>
        <a:p>
          <a:endParaRPr lang="en-US"/>
        </a:p>
      </dgm:t>
    </dgm:pt>
    <dgm:pt modelId="{26D885A2-ED40-485A-A81C-2C5FFBAF6213}">
      <dgm:prSet custT="1"/>
      <dgm:spPr/>
      <dgm:t>
        <a:bodyPr/>
        <a:lstStyle/>
        <a:p>
          <a:r>
            <a:rPr lang="en-ZA" sz="2000" u="none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EBZ, </a:t>
          </a:r>
        </a:p>
      </dgm:t>
    </dgm:pt>
    <dgm:pt modelId="{D34AE6A1-26D9-4314-AC99-374E9AF13B7A}" type="parTrans" cxnId="{20D9C42F-FB90-4DFE-B35A-DB6B2CDEB782}">
      <dgm:prSet/>
      <dgm:spPr/>
      <dgm:t>
        <a:bodyPr/>
        <a:lstStyle/>
        <a:p>
          <a:endParaRPr lang="en-US"/>
        </a:p>
      </dgm:t>
    </dgm:pt>
    <dgm:pt modelId="{F1165CCA-54B4-4B94-ACFA-0E464B48F7FF}" type="sibTrans" cxnId="{20D9C42F-FB90-4DFE-B35A-DB6B2CDEB782}">
      <dgm:prSet/>
      <dgm:spPr/>
      <dgm:t>
        <a:bodyPr/>
        <a:lstStyle/>
        <a:p>
          <a:endParaRPr lang="en-US"/>
        </a:p>
      </dgm:t>
    </dgm:pt>
    <dgm:pt modelId="{B7B288CA-C913-4742-8E68-A213CCE3A946}">
      <dgm:prSet custT="1"/>
      <dgm:spPr/>
      <dgm:t>
        <a:bodyPr/>
        <a:lstStyle/>
        <a:p>
          <a:r>
            <a:rPr lang="en-ZA" sz="2000" u="none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ZIC, and </a:t>
          </a:r>
        </a:p>
      </dgm:t>
    </dgm:pt>
    <dgm:pt modelId="{435C779E-DB9A-4DCE-AD25-13F5C6605119}" type="parTrans" cxnId="{77AD44BD-15BE-40B2-A83C-7196222DF832}">
      <dgm:prSet/>
      <dgm:spPr/>
      <dgm:t>
        <a:bodyPr/>
        <a:lstStyle/>
        <a:p>
          <a:endParaRPr lang="en-US"/>
        </a:p>
      </dgm:t>
    </dgm:pt>
    <dgm:pt modelId="{D1874FBE-7F45-48A5-821D-152B6D2CF919}" type="sibTrans" cxnId="{77AD44BD-15BE-40B2-A83C-7196222DF832}">
      <dgm:prSet/>
      <dgm:spPr/>
      <dgm:t>
        <a:bodyPr/>
        <a:lstStyle/>
        <a:p>
          <a:endParaRPr lang="en-US"/>
        </a:p>
      </dgm:t>
    </dgm:pt>
    <dgm:pt modelId="{658D6D25-6488-44E6-A054-BAB9EAEB93A4}">
      <dgm:prSet custT="1"/>
      <dgm:spPr/>
      <dgm:t>
        <a:bodyPr/>
        <a:lstStyle/>
        <a:p>
          <a:r>
            <a:rPr lang="en-ZA" sz="2000" u="none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ZEPZA</a:t>
          </a:r>
        </a:p>
      </dgm:t>
    </dgm:pt>
    <dgm:pt modelId="{C3484902-3BF1-4817-96C2-06B25CA403E6}" type="parTrans" cxnId="{0F3C2D14-8F81-454D-985C-98E8A0196A14}">
      <dgm:prSet/>
      <dgm:spPr/>
      <dgm:t>
        <a:bodyPr/>
        <a:lstStyle/>
        <a:p>
          <a:endParaRPr lang="en-US"/>
        </a:p>
      </dgm:t>
    </dgm:pt>
    <dgm:pt modelId="{F40B949C-EA33-46FF-9460-441CD279203B}" type="sibTrans" cxnId="{0F3C2D14-8F81-454D-985C-98E8A0196A14}">
      <dgm:prSet/>
      <dgm:spPr/>
      <dgm:t>
        <a:bodyPr/>
        <a:lstStyle/>
        <a:p>
          <a:endParaRPr lang="en-US"/>
        </a:p>
      </dgm:t>
    </dgm:pt>
    <dgm:pt modelId="{52D6F51D-159A-4833-AF12-99C0C5126086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ZA" sz="23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Facilitate access to international Export Markets </a:t>
          </a:r>
        </a:p>
      </dgm:t>
    </dgm:pt>
    <dgm:pt modelId="{E229D5CB-EC9B-430D-A328-93A4A9B2A322}" type="parTrans" cxnId="{025B0BA1-41A8-437F-89F7-72151A768A46}">
      <dgm:prSet/>
      <dgm:spPr/>
      <dgm:t>
        <a:bodyPr/>
        <a:lstStyle/>
        <a:p>
          <a:endParaRPr lang="en-US"/>
        </a:p>
      </dgm:t>
    </dgm:pt>
    <dgm:pt modelId="{9510D314-04C9-4A51-8810-0BEB0C714927}" type="sibTrans" cxnId="{025B0BA1-41A8-437F-89F7-72151A768A46}">
      <dgm:prSet/>
      <dgm:spPr/>
      <dgm:t>
        <a:bodyPr/>
        <a:lstStyle/>
        <a:p>
          <a:endParaRPr lang="en-US"/>
        </a:p>
      </dgm:t>
    </dgm:pt>
    <dgm:pt modelId="{690BFE4B-5987-40E6-B47F-3C699D35C780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ZA" sz="23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Provide Information and Advisory Services to stakeholders</a:t>
          </a:r>
        </a:p>
      </dgm:t>
    </dgm:pt>
    <dgm:pt modelId="{E02EB71D-AFB0-4CED-8DCA-3E235A14616D}" type="parTrans" cxnId="{FE9E810C-BF1C-43A0-9C31-B4A49CC06378}">
      <dgm:prSet/>
      <dgm:spPr/>
      <dgm:t>
        <a:bodyPr/>
        <a:lstStyle/>
        <a:p>
          <a:endParaRPr lang="en-US"/>
        </a:p>
      </dgm:t>
    </dgm:pt>
    <dgm:pt modelId="{F8B26424-C7AF-419B-8AB1-8D8D1C31386B}" type="sibTrans" cxnId="{FE9E810C-BF1C-43A0-9C31-B4A49CC06378}">
      <dgm:prSet/>
      <dgm:spPr/>
      <dgm:t>
        <a:bodyPr/>
        <a:lstStyle/>
        <a:p>
          <a:endParaRPr lang="en-US"/>
        </a:p>
      </dgm:t>
    </dgm:pt>
    <dgm:pt modelId="{C8243574-FE66-4CF7-95E0-5C5E961A2875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ZA" sz="23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Contribute to the Growth and Competitiveness of local private sector businesses</a:t>
          </a:r>
        </a:p>
      </dgm:t>
    </dgm:pt>
    <dgm:pt modelId="{23CB8102-B3AF-41E0-8DD9-F76E4B27F571}" type="sibTrans" cxnId="{3E917F7F-D900-4A8A-A805-71441711BD4F}">
      <dgm:prSet/>
      <dgm:spPr/>
      <dgm:t>
        <a:bodyPr/>
        <a:lstStyle/>
        <a:p>
          <a:endParaRPr lang="en-US"/>
        </a:p>
      </dgm:t>
    </dgm:pt>
    <dgm:pt modelId="{156FF39E-A7D0-4EC7-BE7A-D4E5C0E1FC83}" type="parTrans" cxnId="{3E917F7F-D900-4A8A-A805-71441711BD4F}">
      <dgm:prSet/>
      <dgm:spPr/>
      <dgm:t>
        <a:bodyPr/>
        <a:lstStyle/>
        <a:p>
          <a:endParaRPr lang="en-US"/>
        </a:p>
      </dgm:t>
    </dgm:pt>
    <dgm:pt modelId="{B33800CD-D462-4671-AA29-8F78AD34D96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endParaRPr lang="en-GB" sz="2400" noProof="0" dirty="0"/>
        </a:p>
      </dgm:t>
    </dgm:pt>
    <dgm:pt modelId="{7F96BC9F-348F-4FB1-AD82-B5FD9BF33D86}" type="parTrans" cxnId="{90D2B63E-E37B-4213-A2E9-E995972FCCE4}">
      <dgm:prSet/>
      <dgm:spPr/>
      <dgm:t>
        <a:bodyPr/>
        <a:lstStyle/>
        <a:p>
          <a:endParaRPr lang="en-ZA"/>
        </a:p>
      </dgm:t>
    </dgm:pt>
    <dgm:pt modelId="{4271B036-36FF-44C6-A606-B9E6EAC5E861}" type="sibTrans" cxnId="{90D2B63E-E37B-4213-A2E9-E995972FCCE4}">
      <dgm:prSet/>
      <dgm:spPr/>
      <dgm:t>
        <a:bodyPr/>
        <a:lstStyle/>
        <a:p>
          <a:endParaRPr lang="en-ZA"/>
        </a:p>
      </dgm:t>
    </dgm:pt>
    <dgm:pt modelId="{63DF01B5-DDDE-4B05-B27E-B6D0F46B99A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ZA" sz="23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Facilitate Trade and Investment </a:t>
          </a:r>
          <a:endParaRPr lang="en-GB" sz="2300" noProof="0" dirty="0">
            <a:latin typeface="Arial Narrow" panose="020B0606020202030204" pitchFamily="34" charset="0"/>
          </a:endParaRPr>
        </a:p>
      </dgm:t>
    </dgm:pt>
    <dgm:pt modelId="{ED143401-DB1F-463F-8B62-0DC743EC5C3C}" type="parTrans" cxnId="{7DAAE864-5310-4969-8CAC-700C02A13842}">
      <dgm:prSet/>
      <dgm:spPr/>
      <dgm:t>
        <a:bodyPr/>
        <a:lstStyle/>
        <a:p>
          <a:endParaRPr lang="en-ZA"/>
        </a:p>
      </dgm:t>
    </dgm:pt>
    <dgm:pt modelId="{9E4753FF-BDBC-4479-AED5-974493C6C3FE}" type="sibTrans" cxnId="{7DAAE864-5310-4969-8CAC-700C02A13842}">
      <dgm:prSet/>
      <dgm:spPr/>
      <dgm:t>
        <a:bodyPr/>
        <a:lstStyle/>
        <a:p>
          <a:endParaRPr lang="en-ZA"/>
        </a:p>
      </dgm:t>
    </dgm:pt>
    <dgm:pt modelId="{8DE1F520-7046-4365-B843-7CB4000E00D0}">
      <dgm:prSet phldrT="[Text]" custT="1"/>
      <dgm:spPr/>
      <dgm:t>
        <a:bodyPr/>
        <a:lstStyle/>
        <a:p>
          <a:r>
            <a:rPr lang="en-ZA" sz="2400" i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To foster economic growth and national development by promoting trade and investment in Zambia through an efficient, effective and coordinated private sector led economic strategy </a:t>
          </a:r>
          <a:r>
            <a:rPr lang="en-ZA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…”</a:t>
          </a:r>
          <a:endParaRPr lang="en-GB" sz="2400" i="1" noProof="0" dirty="0"/>
        </a:p>
      </dgm:t>
    </dgm:pt>
    <dgm:pt modelId="{E23D2C81-DB0F-4185-A7C8-905507AD7F1E}" type="parTrans" cxnId="{0833DF9C-A8E9-447E-844A-A6898222047D}">
      <dgm:prSet/>
      <dgm:spPr/>
      <dgm:t>
        <a:bodyPr/>
        <a:lstStyle/>
        <a:p>
          <a:endParaRPr lang="en-US"/>
        </a:p>
      </dgm:t>
    </dgm:pt>
    <dgm:pt modelId="{9CD1C8F8-914F-46EB-8EF3-33B2954D6BAF}" type="sibTrans" cxnId="{0833DF9C-A8E9-447E-844A-A6898222047D}">
      <dgm:prSet/>
      <dgm:spPr/>
      <dgm:t>
        <a:bodyPr/>
        <a:lstStyle/>
        <a:p>
          <a:endParaRPr lang="en-US"/>
        </a:p>
      </dgm:t>
    </dgm:pt>
    <dgm:pt modelId="{632BB26B-4C70-47A7-94B4-6A2FC6A68AD8}">
      <dgm:prSet phldrT="[Text]" custT="1"/>
      <dgm:spPr/>
      <dgm:t>
        <a:bodyPr/>
        <a:lstStyle/>
        <a:p>
          <a:r>
            <a:rPr lang="en-ZA" sz="2400" u="none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Commenced operations in 2007 after the merger of five quasi-government institutions, namely</a:t>
          </a:r>
          <a:endParaRPr lang="en-GB" sz="2400" u="none" noProof="0" dirty="0">
            <a:latin typeface="Arial Narrow" panose="020B0606020202030204" pitchFamily="34" charset="0"/>
          </a:endParaRPr>
        </a:p>
      </dgm:t>
    </dgm:pt>
    <dgm:pt modelId="{991B3F38-DB51-40CC-B4F0-03957ADC1E02}" type="parTrans" cxnId="{4EF67A1C-1600-4C8F-8356-DC6392AAA11D}">
      <dgm:prSet/>
      <dgm:spPr/>
      <dgm:t>
        <a:bodyPr/>
        <a:lstStyle/>
        <a:p>
          <a:endParaRPr lang="en-US"/>
        </a:p>
      </dgm:t>
    </dgm:pt>
    <dgm:pt modelId="{AD7FC8A9-070D-4737-9D3D-46F93FCC3A29}" type="sibTrans" cxnId="{4EF67A1C-1600-4C8F-8356-DC6392AAA11D}">
      <dgm:prSet/>
      <dgm:spPr/>
      <dgm:t>
        <a:bodyPr/>
        <a:lstStyle/>
        <a:p>
          <a:endParaRPr lang="en-US"/>
        </a:p>
      </dgm:t>
    </dgm:pt>
    <dgm:pt modelId="{1BD361F6-673A-4ECD-84F8-4BBCFB717F2F}">
      <dgm:prSet phldrT="[Text]" custT="1"/>
      <dgm:spPr/>
      <dgm:t>
        <a:bodyPr/>
        <a:lstStyle/>
        <a:p>
          <a:endParaRPr lang="en-GB" sz="2400" i="1" noProof="0" dirty="0"/>
        </a:p>
      </dgm:t>
    </dgm:pt>
    <dgm:pt modelId="{E96EE632-D8AB-4ADB-A03A-DB35D6058544}" type="parTrans" cxnId="{F8F54C3F-8321-46C7-BBC4-4B114AEFF6EA}">
      <dgm:prSet/>
      <dgm:spPr/>
      <dgm:t>
        <a:bodyPr/>
        <a:lstStyle/>
        <a:p>
          <a:endParaRPr lang="en-US"/>
        </a:p>
      </dgm:t>
    </dgm:pt>
    <dgm:pt modelId="{C31C6E85-90A3-4D97-B350-0C0280A4965C}" type="sibTrans" cxnId="{F8F54C3F-8321-46C7-BBC4-4B114AEFF6EA}">
      <dgm:prSet/>
      <dgm:spPr/>
      <dgm:t>
        <a:bodyPr/>
        <a:lstStyle/>
        <a:p>
          <a:endParaRPr lang="en-US"/>
        </a:p>
      </dgm:t>
    </dgm:pt>
    <dgm:pt modelId="{1689A020-BA68-405E-88FC-7BF1C132A029}">
      <dgm:prSet phldrT="[Text]" custT="1"/>
      <dgm:spPr/>
      <dgm:t>
        <a:bodyPr/>
        <a:lstStyle/>
        <a:p>
          <a:endParaRPr lang="en-GB" sz="2000" u="none" noProof="0" dirty="0"/>
        </a:p>
      </dgm:t>
    </dgm:pt>
    <dgm:pt modelId="{7D43443D-6AE4-401F-B85C-29DAE5C14AA0}" type="parTrans" cxnId="{DEDD05C7-5A89-4693-8D1C-BD0B6E37E789}">
      <dgm:prSet/>
      <dgm:spPr/>
      <dgm:t>
        <a:bodyPr/>
        <a:lstStyle/>
        <a:p>
          <a:endParaRPr lang="en-US"/>
        </a:p>
      </dgm:t>
    </dgm:pt>
    <dgm:pt modelId="{C5959967-29A7-4B5D-8C01-D487A954A102}" type="sibTrans" cxnId="{DEDD05C7-5A89-4693-8D1C-BD0B6E37E789}">
      <dgm:prSet/>
      <dgm:spPr/>
      <dgm:t>
        <a:bodyPr/>
        <a:lstStyle/>
        <a:p>
          <a:endParaRPr lang="en-US"/>
        </a:p>
      </dgm:t>
    </dgm:pt>
    <dgm:pt modelId="{D42C0A3E-AF89-4BF2-B878-1B1CD54E4F35}" type="pres">
      <dgm:prSet presAssocID="{AC8B2FB9-7DA1-4BC3-8BF7-CF1379D37A0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AC49D-0204-4EAC-83FD-F127087AF497}" type="pres">
      <dgm:prSet presAssocID="{BDA6C196-E168-4C64-9A9A-A4CFEF92E983}" presName="compNode" presStyleCnt="0"/>
      <dgm:spPr/>
      <dgm:t>
        <a:bodyPr/>
        <a:lstStyle/>
        <a:p>
          <a:endParaRPr lang="en-US"/>
        </a:p>
      </dgm:t>
    </dgm:pt>
    <dgm:pt modelId="{0CCD1F47-D42C-4D7B-9ACA-762B94EAA372}" type="pres">
      <dgm:prSet presAssocID="{BDA6C196-E168-4C64-9A9A-A4CFEF92E983}" presName="childRect" presStyleLbl="bgAcc1" presStyleIdx="0" presStyleCnt="3" custScaleX="128487" custScaleY="344088" custLinFactNeighborX="5255" custLinFactNeighborY="35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B787-7E5F-458B-AB8D-7C458E35240D}" type="pres">
      <dgm:prSet presAssocID="{BDA6C196-E168-4C64-9A9A-A4CFEF92E98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EC52C-F360-4216-B479-976D787E205A}" type="pres">
      <dgm:prSet presAssocID="{BDA6C196-E168-4C64-9A9A-A4CFEF92E983}" presName="parentRect" presStyleLbl="alignNode1" presStyleIdx="0" presStyleCnt="3" custScaleX="122170" custScaleY="60691" custLinFactY="-200000" custLinFactNeighborX="240" custLinFactNeighborY="-287320"/>
      <dgm:spPr/>
      <dgm:t>
        <a:bodyPr/>
        <a:lstStyle/>
        <a:p>
          <a:endParaRPr lang="en-US"/>
        </a:p>
      </dgm:t>
    </dgm:pt>
    <dgm:pt modelId="{1E2DBA4B-C519-458C-884A-D1C1657467CC}" type="pres">
      <dgm:prSet presAssocID="{BDA6C196-E168-4C64-9A9A-A4CFEF92E983}" presName="adorn" presStyleLbl="fgAccFollowNode1" presStyleIdx="0" presStyleCnt="3" custScaleX="104148" custScaleY="99246" custLinFactY="-200000" custLinFactNeighborX="53948" custLinFactNeighborY="-24811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31CF0636-5B81-46FF-A297-9F037CCFC40A}" type="pres">
      <dgm:prSet presAssocID="{7A37F586-87A0-4D26-9FB5-192EEAEADA8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FECD43-BCEF-4AB0-BE6F-DD7B6778685A}" type="pres">
      <dgm:prSet presAssocID="{C916BEFD-58EA-4FD1-881B-7623D261FF75}" presName="compNode" presStyleCnt="0"/>
      <dgm:spPr/>
      <dgm:t>
        <a:bodyPr/>
        <a:lstStyle/>
        <a:p>
          <a:endParaRPr lang="en-US"/>
        </a:p>
      </dgm:t>
    </dgm:pt>
    <dgm:pt modelId="{84372A4C-868C-4613-83CA-1087B2701C85}" type="pres">
      <dgm:prSet presAssocID="{C916BEFD-58EA-4FD1-881B-7623D261FF75}" presName="childRect" presStyleLbl="bgAcc1" presStyleIdx="1" presStyleCnt="3" custScaleX="110772" custScaleY="332639" custLinFactNeighborX="5255" custLinFactNeighborY="29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0BCF5-E299-4A07-AA93-2ED121C95261}" type="pres">
      <dgm:prSet presAssocID="{C916BEFD-58EA-4FD1-881B-7623D261FF7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FDC47-A4BA-47DC-B638-A59A5D3922FA}" type="pres">
      <dgm:prSet presAssocID="{C916BEFD-58EA-4FD1-881B-7623D261FF75}" presName="parentRect" presStyleLbl="alignNode1" presStyleIdx="1" presStyleCnt="3" custScaleY="49727" custLinFactY="-200000" custLinFactNeighborX="4941" custLinFactNeighborY="-276869"/>
      <dgm:spPr/>
      <dgm:t>
        <a:bodyPr/>
        <a:lstStyle/>
        <a:p>
          <a:endParaRPr lang="en-US"/>
        </a:p>
      </dgm:t>
    </dgm:pt>
    <dgm:pt modelId="{76706A6D-7DC6-4C08-8509-67740D8B49CE}" type="pres">
      <dgm:prSet presAssocID="{C916BEFD-58EA-4FD1-881B-7623D261FF75}" presName="adorn" presStyleLbl="fgAccFollowNode1" presStyleIdx="1" presStyleCnt="3" custLinFactY="-200000" custLinFactNeighborX="25494" custLinFactNeighborY="-24773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1024B761-9E11-4883-B20E-F70871CE6082}" type="pres">
      <dgm:prSet presAssocID="{C11F5CF3-92B1-44E3-8245-400DEC1350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BD68C1-2405-4C81-BC87-D853D7F82D38}" type="pres">
      <dgm:prSet presAssocID="{98E30424-61AC-4657-B29A-DF6C5B8C6BF6}" presName="compNode" presStyleCnt="0"/>
      <dgm:spPr/>
      <dgm:t>
        <a:bodyPr/>
        <a:lstStyle/>
        <a:p>
          <a:endParaRPr lang="en-US"/>
        </a:p>
      </dgm:t>
    </dgm:pt>
    <dgm:pt modelId="{BD386284-246C-4311-B32D-F2D709E4CE21}" type="pres">
      <dgm:prSet presAssocID="{98E30424-61AC-4657-B29A-DF6C5B8C6BF6}" presName="childRect" presStyleLbl="bgAcc1" presStyleIdx="2" presStyleCnt="3" custAng="0" custScaleX="128323" custScaleY="340257" custLinFactNeighborX="142" custLinFactNeighborY="26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B5090-8E77-4CBE-84F0-1961B6A1B8FD}" type="pres">
      <dgm:prSet presAssocID="{98E30424-61AC-4657-B29A-DF6C5B8C6B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8B2A6-2377-4EB3-9EB4-8430DE42F4FB}" type="pres">
      <dgm:prSet presAssocID="{98E30424-61AC-4657-B29A-DF6C5B8C6BF6}" presName="parentRect" presStyleLbl="alignNode1" presStyleIdx="2" presStyleCnt="3" custScaleX="106650" custScaleY="77752" custLinFactY="-200000" custLinFactNeighborX="-532" custLinFactNeighborY="-273282"/>
      <dgm:spPr/>
      <dgm:t>
        <a:bodyPr/>
        <a:lstStyle/>
        <a:p>
          <a:endParaRPr lang="en-US"/>
        </a:p>
      </dgm:t>
    </dgm:pt>
    <dgm:pt modelId="{2012F75B-5ABC-423E-931C-5C89EE643709}" type="pres">
      <dgm:prSet presAssocID="{98E30424-61AC-4657-B29A-DF6C5B8C6BF6}" presName="adorn" presStyleLbl="fgAccFollowNode1" presStyleIdx="2" presStyleCnt="3" custScaleX="100000" custLinFactY="-200000" custLinFactNeighborX="35947" custLinFactNeighborY="-24825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</dgm:ptLst>
  <dgm:cxnLst>
    <dgm:cxn modelId="{4FE89DC1-2F57-499F-BCC6-B7D3D705EE6A}" type="presOf" srcId="{632BB26B-4C70-47A7-94B4-6A2FC6A68AD8}" destId="{0CCD1F47-D42C-4D7B-9ACA-762B94EAA372}" srcOrd="0" destOrd="2" presId="urn:microsoft.com/office/officeart/2005/8/layout/bList2"/>
    <dgm:cxn modelId="{7910C8B1-5086-4416-B177-F3CF8134ED6D}" type="presOf" srcId="{98E30424-61AC-4657-B29A-DF6C5B8C6BF6}" destId="{DEB8B2A6-2377-4EB3-9EB4-8430DE42F4FB}" srcOrd="1" destOrd="0" presId="urn:microsoft.com/office/officeart/2005/8/layout/bList2"/>
    <dgm:cxn modelId="{59060E32-938C-4AF7-8A30-E8AE2A43A14F}" type="presOf" srcId="{BDA6C196-E168-4C64-9A9A-A4CFEF92E983}" destId="{CD7BB787-7E5F-458B-AB8D-7C458E35240D}" srcOrd="0" destOrd="0" presId="urn:microsoft.com/office/officeart/2005/8/layout/bList2"/>
    <dgm:cxn modelId="{5B413662-2A1D-4D64-A1D3-BD32BFC56442}" type="presOf" srcId="{BDA6C196-E168-4C64-9A9A-A4CFEF92E983}" destId="{55AEC52C-F360-4216-B479-976D787E205A}" srcOrd="1" destOrd="0" presId="urn:microsoft.com/office/officeart/2005/8/layout/bList2"/>
    <dgm:cxn modelId="{7DAAE864-5310-4969-8CAC-700C02A13842}" srcId="{98E30424-61AC-4657-B29A-DF6C5B8C6BF6}" destId="{63DF01B5-DDDE-4B05-B27E-B6D0F46B99AD}" srcOrd="1" destOrd="0" parTransId="{ED143401-DB1F-463F-8B62-0DC743EC5C3C}" sibTransId="{9E4753FF-BDBC-4479-AED5-974493C6C3FE}"/>
    <dgm:cxn modelId="{E0C76ABA-7E61-4ADB-912A-9B3EF7FA48E9}" type="presOf" srcId="{C11F5CF3-92B1-44E3-8245-400DEC13505A}" destId="{1024B761-9E11-4883-B20E-F70871CE6082}" srcOrd="0" destOrd="0" presId="urn:microsoft.com/office/officeart/2005/8/layout/bList2"/>
    <dgm:cxn modelId="{64A1BB23-893B-4BC0-B94E-3FBEB4B09B4E}" type="presOf" srcId="{C916BEFD-58EA-4FD1-881B-7623D261FF75}" destId="{0AF0BCF5-E299-4A07-AA93-2ED121C95261}" srcOrd="0" destOrd="0" presId="urn:microsoft.com/office/officeart/2005/8/layout/bList2"/>
    <dgm:cxn modelId="{B76DDA09-EC07-42B4-B239-4D5B1479A400}" type="presOf" srcId="{98E30424-61AC-4657-B29A-DF6C5B8C6BF6}" destId="{DBDB5090-8E77-4CBE-84F0-1961B6A1B8FD}" srcOrd="0" destOrd="0" presId="urn:microsoft.com/office/officeart/2005/8/layout/bList2"/>
    <dgm:cxn modelId="{1B43490F-F345-4CD7-8965-C72C65A2178E}" srcId="{AC8B2FB9-7DA1-4BC3-8BF7-CF1379D37A0D}" destId="{C916BEFD-58EA-4FD1-881B-7623D261FF75}" srcOrd="1" destOrd="0" parTransId="{AD2B9532-7841-49CE-A132-AF619E1AE68F}" sibTransId="{C11F5CF3-92B1-44E3-8245-400DEC13505A}"/>
    <dgm:cxn modelId="{52A2FA05-4415-4F5C-BCEC-B736D60492B6}" srcId="{632BB26B-4C70-47A7-94B4-6A2FC6A68AD8}" destId="{A3257738-0D9F-41AB-BDB4-38CCA823F3FE}" srcOrd="0" destOrd="0" parTransId="{182D183A-78DD-4B2F-A64A-108E624EC63D}" sibTransId="{20B798F2-0538-4AF5-B0BF-A6F683EA0176}"/>
    <dgm:cxn modelId="{0F3C2D14-8F81-454D-985C-98E8A0196A14}" srcId="{632BB26B-4C70-47A7-94B4-6A2FC6A68AD8}" destId="{658D6D25-6488-44E6-A054-BAB9EAEB93A4}" srcOrd="4" destOrd="0" parTransId="{C3484902-3BF1-4817-96C2-06B25CA403E6}" sibTransId="{F40B949C-EA33-46FF-9460-441CD279203B}"/>
    <dgm:cxn modelId="{E0D37570-4FD8-4E19-A8A1-8DD08B70A5DD}" type="presOf" srcId="{52D6F51D-159A-4833-AF12-99C0C5126086}" destId="{BD386284-246C-4311-B32D-F2D709E4CE21}" srcOrd="0" destOrd="3" presId="urn:microsoft.com/office/officeart/2005/8/layout/bList2"/>
    <dgm:cxn modelId="{77AD44BD-15BE-40B2-A83C-7196222DF832}" srcId="{632BB26B-4C70-47A7-94B4-6A2FC6A68AD8}" destId="{B7B288CA-C913-4742-8E68-A213CCE3A946}" srcOrd="3" destOrd="0" parTransId="{435C779E-DB9A-4DCE-AD25-13F5C6605119}" sibTransId="{D1874FBE-7F45-48A5-821D-152B6D2CF919}"/>
    <dgm:cxn modelId="{F0449DA7-3E5E-4C33-8704-2FBE50AB2946}" srcId="{AC8B2FB9-7DA1-4BC3-8BF7-CF1379D37A0D}" destId="{98E30424-61AC-4657-B29A-DF6C5B8C6BF6}" srcOrd="2" destOrd="0" parTransId="{B53D054D-5378-4C06-A49E-4BABC58A6E90}" sibTransId="{1218D0F5-8A7F-4831-BB78-509111AE5479}"/>
    <dgm:cxn modelId="{4EF67A1C-1600-4C8F-8356-DC6392AAA11D}" srcId="{BDA6C196-E168-4C64-9A9A-A4CFEF92E983}" destId="{632BB26B-4C70-47A7-94B4-6A2FC6A68AD8}" srcOrd="2" destOrd="0" parTransId="{991B3F38-DB51-40CC-B4F0-03957ADC1E02}" sibTransId="{AD7FC8A9-070D-4737-9D3D-46F93FCC3A29}"/>
    <dgm:cxn modelId="{025B0BA1-41A8-437F-89F7-72151A768A46}" srcId="{98E30424-61AC-4657-B29A-DF6C5B8C6BF6}" destId="{52D6F51D-159A-4833-AF12-99C0C5126086}" srcOrd="3" destOrd="0" parTransId="{E229D5CB-EC9B-430D-A328-93A4A9B2A322}" sibTransId="{9510D314-04C9-4A51-8810-0BEB0C714927}"/>
    <dgm:cxn modelId="{D45B73C6-4C07-4441-A8CD-BFBDB320A708}" type="presOf" srcId="{B33800CD-D462-4671-AA29-8F78AD34D968}" destId="{BD386284-246C-4311-B32D-F2D709E4CE21}" srcOrd="0" destOrd="0" presId="urn:microsoft.com/office/officeart/2005/8/layout/bList2"/>
    <dgm:cxn modelId="{FE9E810C-BF1C-43A0-9C31-B4A49CC06378}" srcId="{98E30424-61AC-4657-B29A-DF6C5B8C6BF6}" destId="{690BFE4B-5987-40E6-B47F-3C699D35C780}" srcOrd="4" destOrd="0" parTransId="{E02EB71D-AFB0-4CED-8DCA-3E235A14616D}" sibTransId="{F8B26424-C7AF-419B-8AB1-8D8D1C31386B}"/>
    <dgm:cxn modelId="{46F880E9-8A23-47AF-9DD0-4345C9076655}" type="presOf" srcId="{8DE1F520-7046-4365-B843-7CB4000E00D0}" destId="{84372A4C-868C-4613-83CA-1087B2701C85}" srcOrd="0" destOrd="1" presId="urn:microsoft.com/office/officeart/2005/8/layout/bList2"/>
    <dgm:cxn modelId="{3E917F7F-D900-4A8A-A805-71441711BD4F}" srcId="{98E30424-61AC-4657-B29A-DF6C5B8C6BF6}" destId="{C8243574-FE66-4CF7-95E0-5C5E961A2875}" srcOrd="2" destOrd="0" parTransId="{156FF39E-A7D0-4EC7-BE7A-D4E5C0E1FC83}" sibTransId="{23CB8102-B3AF-41E0-8DD9-F76E4B27F571}"/>
    <dgm:cxn modelId="{125E5326-7875-43B8-A35D-9F7C957DE31B}" type="presOf" srcId="{B7B288CA-C913-4742-8E68-A213CCE3A946}" destId="{0CCD1F47-D42C-4D7B-9ACA-762B94EAA372}" srcOrd="0" destOrd="6" presId="urn:microsoft.com/office/officeart/2005/8/layout/bList2"/>
    <dgm:cxn modelId="{51EC89AB-92CC-441D-9940-691EB91D1201}" type="presOf" srcId="{63C7766D-D557-424A-89D9-F3B5CD748DA2}" destId="{0CCD1F47-D42C-4D7B-9ACA-762B94EAA372}" srcOrd="0" destOrd="4" presId="urn:microsoft.com/office/officeart/2005/8/layout/bList2"/>
    <dgm:cxn modelId="{DEDD05C7-5A89-4693-8D1C-BD0B6E37E789}" srcId="{BDA6C196-E168-4C64-9A9A-A4CFEF92E983}" destId="{1689A020-BA68-405E-88FC-7BF1C132A029}" srcOrd="0" destOrd="0" parTransId="{7D43443D-6AE4-401F-B85C-29DAE5C14AA0}" sibTransId="{C5959967-29A7-4B5D-8C01-D487A954A102}"/>
    <dgm:cxn modelId="{C45984C4-913D-4A38-B0A4-E8B33C1FAA09}" type="presOf" srcId="{63DF01B5-DDDE-4B05-B27E-B6D0F46B99AD}" destId="{BD386284-246C-4311-B32D-F2D709E4CE21}" srcOrd="0" destOrd="1" presId="urn:microsoft.com/office/officeart/2005/8/layout/bList2"/>
    <dgm:cxn modelId="{A2667095-2C61-4FD2-8AA0-53E511F644BF}" type="presOf" srcId="{1689A020-BA68-405E-88FC-7BF1C132A029}" destId="{0CCD1F47-D42C-4D7B-9ACA-762B94EAA372}" srcOrd="0" destOrd="0" presId="urn:microsoft.com/office/officeart/2005/8/layout/bList2"/>
    <dgm:cxn modelId="{2F32B7A1-2F86-4218-BBB8-08D6B9559396}" type="presOf" srcId="{47C85653-B9D5-4561-9765-140BF643F3EC}" destId="{0CCD1F47-D42C-4D7B-9ACA-762B94EAA372}" srcOrd="0" destOrd="1" presId="urn:microsoft.com/office/officeart/2005/8/layout/bList2"/>
    <dgm:cxn modelId="{90D2B63E-E37B-4213-A2E9-E995972FCCE4}" srcId="{98E30424-61AC-4657-B29A-DF6C5B8C6BF6}" destId="{B33800CD-D462-4671-AA29-8F78AD34D968}" srcOrd="0" destOrd="0" parTransId="{7F96BC9F-348F-4FB1-AD82-B5FD9BF33D86}" sibTransId="{4271B036-36FF-44C6-A606-B9E6EAC5E861}"/>
    <dgm:cxn modelId="{D1B90665-2707-44AB-B0DD-9D35704899CF}" type="presOf" srcId="{AC8B2FB9-7DA1-4BC3-8BF7-CF1379D37A0D}" destId="{D42C0A3E-AF89-4BF2-B878-1B1CD54E4F35}" srcOrd="0" destOrd="0" presId="urn:microsoft.com/office/officeart/2005/8/layout/bList2"/>
    <dgm:cxn modelId="{00394710-F553-49FA-ABEE-266F1F48039D}" type="presOf" srcId="{A3257738-0D9F-41AB-BDB4-38CCA823F3FE}" destId="{0CCD1F47-D42C-4D7B-9ACA-762B94EAA372}" srcOrd="0" destOrd="3" presId="urn:microsoft.com/office/officeart/2005/8/layout/bList2"/>
    <dgm:cxn modelId="{B1D2F03B-E891-45DA-98AA-DAB432E3F668}" type="presOf" srcId="{658D6D25-6488-44E6-A054-BAB9EAEB93A4}" destId="{0CCD1F47-D42C-4D7B-9ACA-762B94EAA372}" srcOrd="0" destOrd="7" presId="urn:microsoft.com/office/officeart/2005/8/layout/bList2"/>
    <dgm:cxn modelId="{20D9C42F-FB90-4DFE-B35A-DB6B2CDEB782}" srcId="{632BB26B-4C70-47A7-94B4-6A2FC6A68AD8}" destId="{26D885A2-ED40-485A-A81C-2C5FFBAF6213}" srcOrd="2" destOrd="0" parTransId="{D34AE6A1-26D9-4314-AC99-374E9AF13B7A}" sibTransId="{F1165CCA-54B4-4B94-ACFA-0E464B48F7FF}"/>
    <dgm:cxn modelId="{979E8509-BB65-4F71-9B30-E9E63FC0932B}" srcId="{632BB26B-4C70-47A7-94B4-6A2FC6A68AD8}" destId="{63C7766D-D557-424A-89D9-F3B5CD748DA2}" srcOrd="1" destOrd="0" parTransId="{669C583E-DB8C-4875-852E-97D5190E9E30}" sibTransId="{50A9603E-EEEE-4510-AD27-9DA6223C10A4}"/>
    <dgm:cxn modelId="{E5EDEB5C-4275-4F27-852C-07B175C553AA}" srcId="{BDA6C196-E168-4C64-9A9A-A4CFEF92E983}" destId="{47C85653-B9D5-4561-9765-140BF643F3EC}" srcOrd="1" destOrd="0" parTransId="{0E22A3E7-8166-447A-B8F1-863CF2FE0178}" sibTransId="{02CBC4B3-DA43-4F39-AC8C-18AC75628071}"/>
    <dgm:cxn modelId="{2F3A4622-19AD-4357-B01C-F6DE55AC44D2}" type="presOf" srcId="{7A37F586-87A0-4D26-9FB5-192EEAEADA8D}" destId="{31CF0636-5B81-46FF-A297-9F037CCFC40A}" srcOrd="0" destOrd="0" presId="urn:microsoft.com/office/officeart/2005/8/layout/bList2"/>
    <dgm:cxn modelId="{0610774D-862F-4047-83FB-95D6101A9572}" srcId="{AC8B2FB9-7DA1-4BC3-8BF7-CF1379D37A0D}" destId="{BDA6C196-E168-4C64-9A9A-A4CFEF92E983}" srcOrd="0" destOrd="0" parTransId="{2E669DB3-8764-4DAD-A95B-1B3375C1F8F6}" sibTransId="{7A37F586-87A0-4D26-9FB5-192EEAEADA8D}"/>
    <dgm:cxn modelId="{7995FF0C-C0C8-4FC7-A33A-E6381407E285}" type="presOf" srcId="{26D885A2-ED40-485A-A81C-2C5FFBAF6213}" destId="{0CCD1F47-D42C-4D7B-9ACA-762B94EAA372}" srcOrd="0" destOrd="5" presId="urn:microsoft.com/office/officeart/2005/8/layout/bList2"/>
    <dgm:cxn modelId="{F8F54C3F-8321-46C7-BBC4-4B114AEFF6EA}" srcId="{C916BEFD-58EA-4FD1-881B-7623D261FF75}" destId="{1BD361F6-673A-4ECD-84F8-4BBCFB717F2F}" srcOrd="0" destOrd="0" parTransId="{E96EE632-D8AB-4ADB-A03A-DB35D6058544}" sibTransId="{C31C6E85-90A3-4D97-B350-0C0280A4965C}"/>
    <dgm:cxn modelId="{DE46A382-292C-43BE-84EC-B7F5B3D6C727}" type="presOf" srcId="{690BFE4B-5987-40E6-B47F-3C699D35C780}" destId="{BD386284-246C-4311-B32D-F2D709E4CE21}" srcOrd="0" destOrd="4" presId="urn:microsoft.com/office/officeart/2005/8/layout/bList2"/>
    <dgm:cxn modelId="{0833DF9C-A8E9-447E-844A-A6898222047D}" srcId="{C916BEFD-58EA-4FD1-881B-7623D261FF75}" destId="{8DE1F520-7046-4365-B843-7CB4000E00D0}" srcOrd="1" destOrd="0" parTransId="{E23D2C81-DB0F-4185-A7C8-905507AD7F1E}" sibTransId="{9CD1C8F8-914F-46EB-8EF3-33B2954D6BAF}"/>
    <dgm:cxn modelId="{592D2E69-D439-4B09-A3EB-D66517B3A6B6}" type="presOf" srcId="{C8243574-FE66-4CF7-95E0-5C5E961A2875}" destId="{BD386284-246C-4311-B32D-F2D709E4CE21}" srcOrd="0" destOrd="2" presId="urn:microsoft.com/office/officeart/2005/8/layout/bList2"/>
    <dgm:cxn modelId="{ECD1EA73-37FF-4D3E-94B0-9CC5E9F77343}" type="presOf" srcId="{C916BEFD-58EA-4FD1-881B-7623D261FF75}" destId="{295FDC47-A4BA-47DC-B638-A59A5D3922FA}" srcOrd="1" destOrd="0" presId="urn:microsoft.com/office/officeart/2005/8/layout/bList2"/>
    <dgm:cxn modelId="{00CDA138-82CD-4097-8CED-0DFBF86A90E4}" type="presOf" srcId="{1BD361F6-673A-4ECD-84F8-4BBCFB717F2F}" destId="{84372A4C-868C-4613-83CA-1087B2701C85}" srcOrd="0" destOrd="0" presId="urn:microsoft.com/office/officeart/2005/8/layout/bList2"/>
    <dgm:cxn modelId="{4F7EB3AD-FD23-4A15-AB2F-23C8C96CEDFF}" type="presParOf" srcId="{D42C0A3E-AF89-4BF2-B878-1B1CD54E4F35}" destId="{72DAC49D-0204-4EAC-83FD-F127087AF497}" srcOrd="0" destOrd="0" presId="urn:microsoft.com/office/officeart/2005/8/layout/bList2"/>
    <dgm:cxn modelId="{CF1435DE-9CD0-45F5-B8AB-6A94921B61B7}" type="presParOf" srcId="{72DAC49D-0204-4EAC-83FD-F127087AF497}" destId="{0CCD1F47-D42C-4D7B-9ACA-762B94EAA372}" srcOrd="0" destOrd="0" presId="urn:microsoft.com/office/officeart/2005/8/layout/bList2"/>
    <dgm:cxn modelId="{76F72CD3-FCBB-4DDA-9FEE-F1298E3B069E}" type="presParOf" srcId="{72DAC49D-0204-4EAC-83FD-F127087AF497}" destId="{CD7BB787-7E5F-458B-AB8D-7C458E35240D}" srcOrd="1" destOrd="0" presId="urn:microsoft.com/office/officeart/2005/8/layout/bList2"/>
    <dgm:cxn modelId="{79ABF647-58D7-4C66-B18F-D50BDB36702B}" type="presParOf" srcId="{72DAC49D-0204-4EAC-83FD-F127087AF497}" destId="{55AEC52C-F360-4216-B479-976D787E205A}" srcOrd="2" destOrd="0" presId="urn:microsoft.com/office/officeart/2005/8/layout/bList2"/>
    <dgm:cxn modelId="{AE4386FA-B343-44A4-B14A-345C78BCBD3E}" type="presParOf" srcId="{72DAC49D-0204-4EAC-83FD-F127087AF497}" destId="{1E2DBA4B-C519-458C-884A-D1C1657467CC}" srcOrd="3" destOrd="0" presId="urn:microsoft.com/office/officeart/2005/8/layout/bList2"/>
    <dgm:cxn modelId="{2402158B-D680-4106-8629-DA8E553297D7}" type="presParOf" srcId="{D42C0A3E-AF89-4BF2-B878-1B1CD54E4F35}" destId="{31CF0636-5B81-46FF-A297-9F037CCFC40A}" srcOrd="1" destOrd="0" presId="urn:microsoft.com/office/officeart/2005/8/layout/bList2"/>
    <dgm:cxn modelId="{93F19090-CAFF-4774-A035-1D24BEDE81D7}" type="presParOf" srcId="{D42C0A3E-AF89-4BF2-B878-1B1CD54E4F35}" destId="{85FECD43-BCEF-4AB0-BE6F-DD7B6778685A}" srcOrd="2" destOrd="0" presId="urn:microsoft.com/office/officeart/2005/8/layout/bList2"/>
    <dgm:cxn modelId="{E645E1A4-928C-47B4-B916-5BC634DEBDBD}" type="presParOf" srcId="{85FECD43-BCEF-4AB0-BE6F-DD7B6778685A}" destId="{84372A4C-868C-4613-83CA-1087B2701C85}" srcOrd="0" destOrd="0" presId="urn:microsoft.com/office/officeart/2005/8/layout/bList2"/>
    <dgm:cxn modelId="{9895056E-8707-448B-9A41-4530BCDA6905}" type="presParOf" srcId="{85FECD43-BCEF-4AB0-BE6F-DD7B6778685A}" destId="{0AF0BCF5-E299-4A07-AA93-2ED121C95261}" srcOrd="1" destOrd="0" presId="urn:microsoft.com/office/officeart/2005/8/layout/bList2"/>
    <dgm:cxn modelId="{40D11F6A-87D2-4F3C-9B0D-08A48966BC0E}" type="presParOf" srcId="{85FECD43-BCEF-4AB0-BE6F-DD7B6778685A}" destId="{295FDC47-A4BA-47DC-B638-A59A5D3922FA}" srcOrd="2" destOrd="0" presId="urn:microsoft.com/office/officeart/2005/8/layout/bList2"/>
    <dgm:cxn modelId="{C0ABCF6D-4195-4586-852C-AD63E5C54B8A}" type="presParOf" srcId="{85FECD43-BCEF-4AB0-BE6F-DD7B6778685A}" destId="{76706A6D-7DC6-4C08-8509-67740D8B49CE}" srcOrd="3" destOrd="0" presId="urn:microsoft.com/office/officeart/2005/8/layout/bList2"/>
    <dgm:cxn modelId="{6D93111F-CBB4-4B65-8BBB-0BF210F34C52}" type="presParOf" srcId="{D42C0A3E-AF89-4BF2-B878-1B1CD54E4F35}" destId="{1024B761-9E11-4883-B20E-F70871CE6082}" srcOrd="3" destOrd="0" presId="urn:microsoft.com/office/officeart/2005/8/layout/bList2"/>
    <dgm:cxn modelId="{489ED3AB-BEE6-404C-B452-966CA831105E}" type="presParOf" srcId="{D42C0A3E-AF89-4BF2-B878-1B1CD54E4F35}" destId="{D0BD68C1-2405-4C81-BC87-D853D7F82D38}" srcOrd="4" destOrd="0" presId="urn:microsoft.com/office/officeart/2005/8/layout/bList2"/>
    <dgm:cxn modelId="{304E3506-057E-4ECB-8964-DFE4F6ED7C67}" type="presParOf" srcId="{D0BD68C1-2405-4C81-BC87-D853D7F82D38}" destId="{BD386284-246C-4311-B32D-F2D709E4CE21}" srcOrd="0" destOrd="0" presId="urn:microsoft.com/office/officeart/2005/8/layout/bList2"/>
    <dgm:cxn modelId="{2C62A4F0-E779-4895-99B5-A9F5DAAE2AD1}" type="presParOf" srcId="{D0BD68C1-2405-4C81-BC87-D853D7F82D38}" destId="{DBDB5090-8E77-4CBE-84F0-1961B6A1B8FD}" srcOrd="1" destOrd="0" presId="urn:microsoft.com/office/officeart/2005/8/layout/bList2"/>
    <dgm:cxn modelId="{69D2B8D7-BAAD-4397-B5EE-96F928BAE453}" type="presParOf" srcId="{D0BD68C1-2405-4C81-BC87-D853D7F82D38}" destId="{DEB8B2A6-2377-4EB3-9EB4-8430DE42F4FB}" srcOrd="2" destOrd="0" presId="urn:microsoft.com/office/officeart/2005/8/layout/bList2"/>
    <dgm:cxn modelId="{9C5A9A91-1EEC-4811-BD3E-8015319BC1BB}" type="presParOf" srcId="{D0BD68C1-2405-4C81-BC87-D853D7F82D38}" destId="{2012F75B-5ABC-423E-931C-5C89EE64370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B2FB9-7DA1-4BC3-8BF7-CF1379D37A0D}" type="doc">
      <dgm:prSet loTypeId="urn:microsoft.com/office/officeart/2005/8/layout/vList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DA6C196-E168-4C64-9A9A-A4CFEF92E983}">
      <dgm:prSet phldrT="[Text]" custT="1"/>
      <dgm:spPr>
        <a:solidFill>
          <a:srgbClr val="006600"/>
        </a:solidFill>
      </dgm:spPr>
      <dgm:t>
        <a:bodyPr/>
        <a:lstStyle/>
        <a:p>
          <a:pPr algn="l"/>
          <a:r>
            <a:rPr lang="en-GB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VISION</a:t>
          </a:r>
        </a:p>
        <a:p>
          <a:pPr algn="l"/>
          <a:r>
            <a:rPr lang="en-GB" sz="16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To be a world-class Agency in the promotion and facilitation of trade and investment for economic development. </a:t>
          </a:r>
          <a:endParaRPr lang="en-GB" sz="16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E669DB3-8764-4DAD-A95B-1B3375C1F8F6}" type="parTrans" cxnId="{0610774D-862F-4047-83FB-95D6101A9572}">
      <dgm:prSet/>
      <dgm:spPr/>
      <dgm:t>
        <a:bodyPr/>
        <a:lstStyle/>
        <a:p>
          <a:endParaRPr lang="en-GB"/>
        </a:p>
      </dgm:t>
    </dgm:pt>
    <dgm:pt modelId="{7A37F586-87A0-4D26-9FB5-192EEAEADA8D}" type="sibTrans" cxnId="{0610774D-862F-4047-83FB-95D6101A9572}">
      <dgm:prSet/>
      <dgm:spPr/>
      <dgm:t>
        <a:bodyPr/>
        <a:lstStyle/>
        <a:p>
          <a:endParaRPr lang="en-GB"/>
        </a:p>
      </dgm:t>
    </dgm:pt>
    <dgm:pt modelId="{C916BEFD-58EA-4FD1-881B-7623D261FF75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l"/>
          <a:endParaRPr lang="en-GB" sz="2000" b="1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GB" sz="2000" b="1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GB" sz="2000" b="1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GB" sz="2000" b="1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Mission	</a:t>
          </a:r>
        </a:p>
        <a:p>
          <a:pPr algn="l"/>
          <a:r>
            <a:rPr lang="en-GB" sz="1600" b="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To effectively and efficiently promote and facilitate investment, trade and competitiveness of businesses operating in Zambia.</a:t>
          </a:r>
          <a:r>
            <a:rPr lang="en-GB" sz="2000" b="1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		</a:t>
          </a:r>
          <a:r>
            <a:rPr lang="en-GB" sz="2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			</a:t>
          </a:r>
        </a:p>
        <a:p>
          <a:pPr algn="l"/>
          <a:endParaRPr lang="en-GB" sz="2000" b="1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GB" sz="20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2B9532-7841-49CE-A132-AF619E1AE68F}" type="parTrans" cxnId="{1B43490F-F345-4CD7-8965-C72C65A2178E}">
      <dgm:prSet/>
      <dgm:spPr/>
      <dgm:t>
        <a:bodyPr/>
        <a:lstStyle/>
        <a:p>
          <a:endParaRPr lang="en-GB"/>
        </a:p>
      </dgm:t>
    </dgm:pt>
    <dgm:pt modelId="{C11F5CF3-92B1-44E3-8245-400DEC13505A}" type="sibTrans" cxnId="{1B43490F-F345-4CD7-8965-C72C65A2178E}">
      <dgm:prSet/>
      <dgm:spPr/>
      <dgm:t>
        <a:bodyPr/>
        <a:lstStyle/>
        <a:p>
          <a:endParaRPr lang="en-GB"/>
        </a:p>
      </dgm:t>
    </dgm:pt>
    <dgm:pt modelId="{98E30424-61AC-4657-B29A-DF6C5B8C6BF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000" b="1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Goal</a:t>
          </a:r>
        </a:p>
        <a:p>
          <a:r>
            <a:rPr lang="en-GB" sz="1600" b="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To contribute to the creation of wealth and one million jobs by 2015 through investment and trade promotion, and facilitation.</a:t>
          </a:r>
          <a:endParaRPr lang="en-GB" sz="1600" b="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53D054D-5378-4C06-A49E-4BABC58A6E90}" type="parTrans" cxnId="{F0449DA7-3E5E-4C33-8704-2FBE50AB2946}">
      <dgm:prSet/>
      <dgm:spPr/>
      <dgm:t>
        <a:bodyPr/>
        <a:lstStyle/>
        <a:p>
          <a:endParaRPr lang="en-GB"/>
        </a:p>
      </dgm:t>
    </dgm:pt>
    <dgm:pt modelId="{1218D0F5-8A7F-4831-BB78-509111AE5479}" type="sibTrans" cxnId="{F0449DA7-3E5E-4C33-8704-2FBE50AB2946}">
      <dgm:prSet/>
      <dgm:spPr/>
      <dgm:t>
        <a:bodyPr/>
        <a:lstStyle/>
        <a:p>
          <a:endParaRPr lang="en-GB"/>
        </a:p>
      </dgm:t>
    </dgm:pt>
    <dgm:pt modelId="{985769A4-DABC-4CC5-B0FF-F7C199D35992}">
      <dgm:prSet custT="1"/>
      <dgm:spPr>
        <a:solidFill>
          <a:srgbClr val="C00000"/>
        </a:solidFill>
      </dgm:spPr>
      <dgm:t>
        <a:bodyPr/>
        <a:lstStyle/>
        <a:p>
          <a:endParaRPr lang="en-GB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760EC-6B61-4E1A-BAA3-7F76C32A27ED}" type="sibTrans" cxnId="{4201BE94-4623-4450-B219-D9DE819D1693}">
      <dgm:prSet/>
      <dgm:spPr/>
      <dgm:t>
        <a:bodyPr/>
        <a:lstStyle/>
        <a:p>
          <a:endParaRPr lang="en-US"/>
        </a:p>
      </dgm:t>
    </dgm:pt>
    <dgm:pt modelId="{8E04D449-6403-4D7C-951A-3081DBA28BBE}" type="parTrans" cxnId="{4201BE94-4623-4450-B219-D9DE819D1693}">
      <dgm:prSet/>
      <dgm:spPr/>
      <dgm:t>
        <a:bodyPr/>
        <a:lstStyle/>
        <a:p>
          <a:endParaRPr lang="en-US"/>
        </a:p>
      </dgm:t>
    </dgm:pt>
    <dgm:pt modelId="{E9B2003C-5F23-4711-A4FA-B381A7C82F82}">
      <dgm:prSet phldrT="[Text]" custT="1"/>
      <dgm:spPr>
        <a:solidFill>
          <a:srgbClr val="C00000"/>
        </a:solidFill>
      </dgm:spPr>
      <dgm:t>
        <a:bodyPr/>
        <a:lstStyle/>
        <a:p>
          <a:endParaRPr lang="en-GB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0A703-F9EB-4A42-B64B-66013AB5D913}" type="sibTrans" cxnId="{B90491C0-E4E5-48B5-9315-A8C1687923F7}">
      <dgm:prSet/>
      <dgm:spPr/>
      <dgm:t>
        <a:bodyPr/>
        <a:lstStyle/>
        <a:p>
          <a:endParaRPr lang="en-US"/>
        </a:p>
      </dgm:t>
    </dgm:pt>
    <dgm:pt modelId="{F3251E5C-F7C0-47D9-92C1-E8E1BD1A262A}" type="parTrans" cxnId="{B90491C0-E4E5-48B5-9315-A8C1687923F7}">
      <dgm:prSet/>
      <dgm:spPr/>
      <dgm:t>
        <a:bodyPr/>
        <a:lstStyle/>
        <a:p>
          <a:endParaRPr lang="en-US"/>
        </a:p>
      </dgm:t>
    </dgm:pt>
    <dgm:pt modelId="{21ADBAC0-97EB-4277-BF8C-9BBEB9F7213F}" type="pres">
      <dgm:prSet presAssocID="{AC8B2FB9-7DA1-4BC3-8BF7-CF1379D37A0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603981-D713-4D21-A6E7-115895D1E363}" type="pres">
      <dgm:prSet presAssocID="{BDA6C196-E168-4C64-9A9A-A4CFEF92E983}" presName="composite" presStyleCnt="0"/>
      <dgm:spPr/>
    </dgm:pt>
    <dgm:pt modelId="{4407ADF5-FC5B-441A-BF08-6C34165BF78A}" type="pres">
      <dgm:prSet presAssocID="{BDA6C196-E168-4C64-9A9A-A4CFEF92E98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C9A39B47-8CF5-4D04-9956-74D8F4FF3F6B}" type="pres">
      <dgm:prSet presAssocID="{BDA6C196-E168-4C64-9A9A-A4CFEF92E983}" presName="txShp" presStyleLbl="node1" presStyleIdx="0" presStyleCnt="3" custLinFactNeighborX="514" custLinFactNeighborY="-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4F569-C5EE-429D-8101-0CC674FB684F}" type="pres">
      <dgm:prSet presAssocID="{7A37F586-87A0-4D26-9FB5-192EEAEADA8D}" presName="spacing" presStyleCnt="0"/>
      <dgm:spPr/>
    </dgm:pt>
    <dgm:pt modelId="{C260DE5F-B4B6-4C21-9940-EBEE4ED77897}" type="pres">
      <dgm:prSet presAssocID="{C916BEFD-58EA-4FD1-881B-7623D261FF75}" presName="composite" presStyleCnt="0"/>
      <dgm:spPr/>
    </dgm:pt>
    <dgm:pt modelId="{75DA9460-D62F-4B41-A9AC-FF3170FCFF43}" type="pres">
      <dgm:prSet presAssocID="{C916BEFD-58EA-4FD1-881B-7623D261FF75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B2B5683-5967-49A1-A062-7DD830D36F7D}" type="pres">
      <dgm:prSet presAssocID="{C916BEFD-58EA-4FD1-881B-7623D261FF75}" presName="txShp" presStyleLbl="node1" presStyleIdx="1" presStyleCnt="3" custScaleY="129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79641-C040-4475-8D92-C5D3F8AE2E44}" type="pres">
      <dgm:prSet presAssocID="{C11F5CF3-92B1-44E3-8245-400DEC13505A}" presName="spacing" presStyleCnt="0"/>
      <dgm:spPr/>
    </dgm:pt>
    <dgm:pt modelId="{3E082ACB-A10C-48F0-AB4C-7D02C9C4877A}" type="pres">
      <dgm:prSet presAssocID="{98E30424-61AC-4657-B29A-DF6C5B8C6BF6}" presName="composite" presStyleCnt="0"/>
      <dgm:spPr/>
    </dgm:pt>
    <dgm:pt modelId="{298CA235-E72C-48ED-98B7-4CC8AAD5C379}" type="pres">
      <dgm:prSet presAssocID="{98E30424-61AC-4657-B29A-DF6C5B8C6BF6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299FD53C-7EAE-4B70-A46B-642AD7E570EB}" type="pres">
      <dgm:prSet presAssocID="{98E30424-61AC-4657-B29A-DF6C5B8C6BF6}" presName="txShp" presStyleLbl="node1" presStyleIdx="2" presStyleCnt="3" custScaleY="137194" custLinFactNeighborX="1433" custLinFactNeighborY="-17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913FD-EF13-421F-887C-8A62EDEED590}" type="presOf" srcId="{985769A4-DABC-4CC5-B0FF-F7C199D35992}" destId="{299FD53C-7EAE-4B70-A46B-642AD7E570EB}" srcOrd="0" destOrd="2" presId="urn:microsoft.com/office/officeart/2005/8/layout/vList3"/>
    <dgm:cxn modelId="{41DC1F87-E5BF-405A-85CF-4728192E5476}" type="presOf" srcId="{C916BEFD-58EA-4FD1-881B-7623D261FF75}" destId="{5B2B5683-5967-49A1-A062-7DD830D36F7D}" srcOrd="0" destOrd="0" presId="urn:microsoft.com/office/officeart/2005/8/layout/vList3"/>
    <dgm:cxn modelId="{1B43490F-F345-4CD7-8965-C72C65A2178E}" srcId="{AC8B2FB9-7DA1-4BC3-8BF7-CF1379D37A0D}" destId="{C916BEFD-58EA-4FD1-881B-7623D261FF75}" srcOrd="1" destOrd="0" parTransId="{AD2B9532-7841-49CE-A132-AF619E1AE68F}" sibTransId="{C11F5CF3-92B1-44E3-8245-400DEC13505A}"/>
    <dgm:cxn modelId="{F0449DA7-3E5E-4C33-8704-2FBE50AB2946}" srcId="{AC8B2FB9-7DA1-4BC3-8BF7-CF1379D37A0D}" destId="{98E30424-61AC-4657-B29A-DF6C5B8C6BF6}" srcOrd="2" destOrd="0" parTransId="{B53D054D-5378-4C06-A49E-4BABC58A6E90}" sibTransId="{1218D0F5-8A7F-4831-BB78-509111AE5479}"/>
    <dgm:cxn modelId="{4201BE94-4623-4450-B219-D9DE819D1693}" srcId="{98E30424-61AC-4657-B29A-DF6C5B8C6BF6}" destId="{985769A4-DABC-4CC5-B0FF-F7C199D35992}" srcOrd="1" destOrd="0" parTransId="{8E04D449-6403-4D7C-951A-3081DBA28BBE}" sibTransId="{64A760EC-6B61-4E1A-BAA3-7F76C32A27ED}"/>
    <dgm:cxn modelId="{495369E3-B19A-4D62-845F-58CFC39008F1}" type="presOf" srcId="{E9B2003C-5F23-4711-A4FA-B381A7C82F82}" destId="{299FD53C-7EAE-4B70-A46B-642AD7E570EB}" srcOrd="0" destOrd="1" presId="urn:microsoft.com/office/officeart/2005/8/layout/vList3"/>
    <dgm:cxn modelId="{799B6DCD-D452-49C2-A8B6-7B2920656A46}" type="presOf" srcId="{98E30424-61AC-4657-B29A-DF6C5B8C6BF6}" destId="{299FD53C-7EAE-4B70-A46B-642AD7E570EB}" srcOrd="0" destOrd="0" presId="urn:microsoft.com/office/officeart/2005/8/layout/vList3"/>
    <dgm:cxn modelId="{0610774D-862F-4047-83FB-95D6101A9572}" srcId="{AC8B2FB9-7DA1-4BC3-8BF7-CF1379D37A0D}" destId="{BDA6C196-E168-4C64-9A9A-A4CFEF92E983}" srcOrd="0" destOrd="0" parTransId="{2E669DB3-8764-4DAD-A95B-1B3375C1F8F6}" sibTransId="{7A37F586-87A0-4D26-9FB5-192EEAEADA8D}"/>
    <dgm:cxn modelId="{BBE72F31-8A3E-4B60-96F4-C652DE77FF17}" type="presOf" srcId="{AC8B2FB9-7DA1-4BC3-8BF7-CF1379D37A0D}" destId="{21ADBAC0-97EB-4277-BF8C-9BBEB9F7213F}" srcOrd="0" destOrd="0" presId="urn:microsoft.com/office/officeart/2005/8/layout/vList3"/>
    <dgm:cxn modelId="{B90491C0-E4E5-48B5-9315-A8C1687923F7}" srcId="{98E30424-61AC-4657-B29A-DF6C5B8C6BF6}" destId="{E9B2003C-5F23-4711-A4FA-B381A7C82F82}" srcOrd="0" destOrd="0" parTransId="{F3251E5C-F7C0-47D9-92C1-E8E1BD1A262A}" sibTransId="{3C10A703-F9EB-4A42-B64B-66013AB5D913}"/>
    <dgm:cxn modelId="{591A3D7E-94F4-4E98-B750-99BD2727D824}" type="presOf" srcId="{BDA6C196-E168-4C64-9A9A-A4CFEF92E983}" destId="{C9A39B47-8CF5-4D04-9956-74D8F4FF3F6B}" srcOrd="0" destOrd="0" presId="urn:microsoft.com/office/officeart/2005/8/layout/vList3"/>
    <dgm:cxn modelId="{01BA2A4F-8A43-4982-A4B6-ECCCF42981E3}" type="presParOf" srcId="{21ADBAC0-97EB-4277-BF8C-9BBEB9F7213F}" destId="{8B603981-D713-4D21-A6E7-115895D1E363}" srcOrd="0" destOrd="0" presId="urn:microsoft.com/office/officeart/2005/8/layout/vList3"/>
    <dgm:cxn modelId="{1A8D56DC-6A6F-4B5D-BB6D-12AB2A0568CC}" type="presParOf" srcId="{8B603981-D713-4D21-A6E7-115895D1E363}" destId="{4407ADF5-FC5B-441A-BF08-6C34165BF78A}" srcOrd="0" destOrd="0" presId="urn:microsoft.com/office/officeart/2005/8/layout/vList3"/>
    <dgm:cxn modelId="{69F39B56-6FF2-44A2-87ED-2CF537AD1674}" type="presParOf" srcId="{8B603981-D713-4D21-A6E7-115895D1E363}" destId="{C9A39B47-8CF5-4D04-9956-74D8F4FF3F6B}" srcOrd="1" destOrd="0" presId="urn:microsoft.com/office/officeart/2005/8/layout/vList3"/>
    <dgm:cxn modelId="{6D77189D-1072-4A2E-9814-ED33BA7DAF70}" type="presParOf" srcId="{21ADBAC0-97EB-4277-BF8C-9BBEB9F7213F}" destId="{4E94F569-C5EE-429D-8101-0CC674FB684F}" srcOrd="1" destOrd="0" presId="urn:microsoft.com/office/officeart/2005/8/layout/vList3"/>
    <dgm:cxn modelId="{655E5F5B-D8C9-44EB-8C1D-FC99A8A03D73}" type="presParOf" srcId="{21ADBAC0-97EB-4277-BF8C-9BBEB9F7213F}" destId="{C260DE5F-B4B6-4C21-9940-EBEE4ED77897}" srcOrd="2" destOrd="0" presId="urn:microsoft.com/office/officeart/2005/8/layout/vList3"/>
    <dgm:cxn modelId="{EF6CB1FD-EA92-4144-962F-9CE49BA80C67}" type="presParOf" srcId="{C260DE5F-B4B6-4C21-9940-EBEE4ED77897}" destId="{75DA9460-D62F-4B41-A9AC-FF3170FCFF43}" srcOrd="0" destOrd="0" presId="urn:microsoft.com/office/officeart/2005/8/layout/vList3"/>
    <dgm:cxn modelId="{A90E3448-74D1-4BBB-BA68-5372381E57EE}" type="presParOf" srcId="{C260DE5F-B4B6-4C21-9940-EBEE4ED77897}" destId="{5B2B5683-5967-49A1-A062-7DD830D36F7D}" srcOrd="1" destOrd="0" presId="urn:microsoft.com/office/officeart/2005/8/layout/vList3"/>
    <dgm:cxn modelId="{239A2405-3B5C-4009-8DA7-6AE39C9314FC}" type="presParOf" srcId="{21ADBAC0-97EB-4277-BF8C-9BBEB9F7213F}" destId="{F6E79641-C040-4475-8D92-C5D3F8AE2E44}" srcOrd="3" destOrd="0" presId="urn:microsoft.com/office/officeart/2005/8/layout/vList3"/>
    <dgm:cxn modelId="{170CBCDF-CFA4-4DFA-8447-698463616BF3}" type="presParOf" srcId="{21ADBAC0-97EB-4277-BF8C-9BBEB9F7213F}" destId="{3E082ACB-A10C-48F0-AB4C-7D02C9C4877A}" srcOrd="4" destOrd="0" presId="urn:microsoft.com/office/officeart/2005/8/layout/vList3"/>
    <dgm:cxn modelId="{70907F3A-FBA0-4FAB-83DD-22F9666D5864}" type="presParOf" srcId="{3E082ACB-A10C-48F0-AB4C-7D02C9C4877A}" destId="{298CA235-E72C-48ED-98B7-4CC8AAD5C379}" srcOrd="0" destOrd="0" presId="urn:microsoft.com/office/officeart/2005/8/layout/vList3"/>
    <dgm:cxn modelId="{626404A9-5B66-47C2-A32B-40264FC89637}" type="presParOf" srcId="{3E082ACB-A10C-48F0-AB4C-7D02C9C4877A}" destId="{299FD53C-7EAE-4B70-A46B-642AD7E570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B2FB9-7DA1-4BC3-8BF7-CF1379D37A0D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DA6C196-E168-4C64-9A9A-A4CFEF92E983}">
      <dgm:prSet phldrT="[Text]" custT="1"/>
      <dgm:spPr>
        <a:solidFill>
          <a:srgbClr val="E0DC84"/>
        </a:solidFill>
      </dgm:spPr>
      <dgm:t>
        <a:bodyPr anchor="ctr"/>
        <a:lstStyle/>
        <a:p>
          <a:pPr algn="ctr"/>
          <a:r>
            <a:rPr lang="en-GB" sz="1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Sector  Development</a:t>
          </a:r>
          <a:endParaRPr lang="en-GB" sz="1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E669DB3-8764-4DAD-A95B-1B3375C1F8F6}" type="parTrans" cxnId="{0610774D-862F-4047-83FB-95D6101A9572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7F586-87A0-4D26-9FB5-192EEAEADA8D}" type="sibTrans" cxnId="{0610774D-862F-4047-83FB-95D6101A9572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85653-B9D5-4561-9765-140BF643F3EC}">
      <dgm:prSet phldrT="[Text]" custT="1"/>
      <dgm:spPr>
        <a:solidFill>
          <a:srgbClr val="E0DC84"/>
        </a:solidFill>
      </dgm:spPr>
      <dgm:t>
        <a:bodyPr/>
        <a:lstStyle/>
        <a:p>
          <a:pPr algn="ctr"/>
          <a:endParaRPr lang="en-GB" sz="18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Product Development</a:t>
          </a:r>
        </a:p>
        <a:p>
          <a:pPr algn="ctr"/>
          <a:endParaRPr lang="en-GB" sz="18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Sector development strategies</a:t>
          </a:r>
        </a:p>
        <a:p>
          <a:pPr algn="ctr"/>
          <a:endParaRPr lang="en-GB" sz="18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Sector policy advocacy</a:t>
          </a:r>
          <a:endParaRPr lang="en-GB" sz="18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E22A3E7-8166-447A-B8F1-863CF2FE0178}" type="parTrans" cxnId="{E5EDEB5C-4275-4F27-852C-07B175C553AA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BC4B3-DA43-4F39-AC8C-18AC75628071}" type="sibTrans" cxnId="{E5EDEB5C-4275-4F27-852C-07B175C553AA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6BEFD-58EA-4FD1-881B-7623D261FF75}">
      <dgm:prSet phldrT="[Text]" custT="1"/>
      <dgm:spPr>
        <a:solidFill>
          <a:srgbClr val="92D050"/>
        </a:solidFill>
      </dgm:spPr>
      <dgm:t>
        <a:bodyPr anchor="ctr"/>
        <a:lstStyle/>
        <a:p>
          <a:pPr algn="ctr"/>
          <a:r>
            <a:rPr lang="en-GB" sz="1800" b="1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GB" sz="1800" b="1" noProof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xport Promotion</a:t>
          </a:r>
          <a:endParaRPr lang="en-GB" sz="1800" b="1" noProof="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D2B9532-7841-49CE-A132-AF619E1AE68F}" type="parTrans" cxnId="{1B43490F-F345-4CD7-8965-C72C65A2178E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F5CF3-92B1-44E3-8245-400DEC13505A}" type="sibTrans" cxnId="{1B43490F-F345-4CD7-8965-C72C65A2178E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449BC-CF26-4E20-BD62-894197A343FE}">
      <dgm:prSet phldrT="[Text]" custT="1"/>
      <dgm:spPr>
        <a:solidFill>
          <a:srgbClr val="92D050"/>
        </a:solidFill>
      </dgm:spPr>
      <dgm:t>
        <a:bodyPr/>
        <a:lstStyle/>
        <a:p>
          <a:pPr algn="ctr"/>
          <a:endParaRPr lang="en-GB" sz="18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GB" sz="18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Trade fairs and  exhibitions</a:t>
          </a:r>
        </a:p>
        <a:p>
          <a:pPr algn="ctr"/>
          <a:endParaRPr lang="en-GB" sz="18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EE739F21-8D9D-4AC9-A52F-DFEFC2A1018E}" type="parTrans" cxnId="{5E7E237C-70DA-4C5A-A791-547F0EFE59D4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728A8-4D57-4977-8FE5-6299E5A6FF4E}" type="sibTrans" cxnId="{5E7E237C-70DA-4C5A-A791-547F0EFE59D4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30424-61AC-4657-B29A-DF6C5B8C6BF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en-GB" sz="1800" b="1" noProof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Market Development</a:t>
          </a:r>
          <a:endParaRPr lang="en-GB" sz="1800" b="1" noProof="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53D054D-5378-4C06-A49E-4BABC58A6E90}" type="parTrans" cxnId="{F0449DA7-3E5E-4C33-8704-2FBE50AB2946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8D0F5-8A7F-4831-BB78-509111AE5479}" type="sibTrans" cxnId="{F0449DA7-3E5E-4C33-8704-2FBE50AB2946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23D93-BD44-4C3A-978C-345B1E8DB70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n-GB" sz="18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Capacity building and training of exporters</a:t>
          </a:r>
        </a:p>
        <a:p>
          <a:pPr algn="ctr"/>
          <a:endParaRPr lang="en-GB" sz="18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Export Financing through Zambia Export Development Fund</a:t>
          </a:r>
          <a:endParaRPr lang="en-GB" sz="18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24F3CA7-D29E-4A45-97C3-526497E4F5D7}" type="parTrans" cxnId="{BBBFD14B-766C-41F8-8B51-2570AE856316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97088-14AE-497B-B3B7-63B168B3F61A}" type="sibTrans" cxnId="{BBBFD14B-766C-41F8-8B51-2570AE856316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86BC3-07F8-46D4-A954-08559B507BEF}">
      <dgm:prSet phldrT="[Text]" custT="1"/>
      <dgm:spPr>
        <a:solidFill>
          <a:srgbClr val="E0DC84"/>
        </a:solidFill>
      </dgm:spPr>
      <dgm:t>
        <a:bodyPr/>
        <a:lstStyle/>
        <a:p>
          <a:pPr algn="ctr"/>
          <a:endParaRPr lang="en-GB" sz="18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Support and liaison with </a:t>
          </a:r>
        </a:p>
        <a:p>
          <a:pPr algn="ctr"/>
          <a:endParaRPr lang="en-GB" sz="18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producer associations</a:t>
          </a:r>
          <a:endParaRPr lang="en-GB" sz="18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4EC81A7-B272-4DB7-8CFB-1ACF26A7207E}" type="parTrans" cxnId="{A989E9C4-57ED-4464-ADEE-B64C889377E4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CD739-D894-472A-98C1-8993893727C2}" type="sibTrans" cxnId="{A989E9C4-57ED-4464-ADEE-B64C889377E4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E8C69-71A1-4453-AC0E-15A7165E4806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Trade Missions</a:t>
          </a:r>
        </a:p>
        <a:p>
          <a:pPr algn="ctr"/>
          <a:endParaRPr lang="en-GB" sz="18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95B1473-A33E-40A1-A325-D1472A79FEB8}" type="parTrans" cxnId="{555C1BB8-7B2F-4FD0-9F6D-8E82A784DE3A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5A694-9C3B-4A03-BFE0-0DA04648E581}" type="sibTrans" cxnId="{555C1BB8-7B2F-4FD0-9F6D-8E82A784DE3A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6D0D8-2F4B-4534-91A8-30EBDE02298E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Buyers Sellers Meetings</a:t>
          </a:r>
        </a:p>
        <a:p>
          <a:pPr algn="ctr"/>
          <a:endParaRPr lang="en-GB" sz="18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Product Development </a:t>
          </a:r>
        </a:p>
      </dgm:t>
    </dgm:pt>
    <dgm:pt modelId="{8F0FEA2E-8442-41BA-816C-F26540D9128D}" type="parTrans" cxnId="{C7817070-D9C7-4723-8AD7-166761E9111C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28EAB-0214-4423-A3DA-FC054249F23A}" type="sibTrans" cxnId="{C7817070-D9C7-4723-8AD7-166761E9111C}">
      <dgm:prSet/>
      <dgm:spPr/>
      <dgm:t>
        <a:bodyPr/>
        <a:lstStyle/>
        <a:p>
          <a:pPr algn="ctr"/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88F6D-8E72-4CD1-A620-B703C1CA603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en-GB" sz="1800" b="1" noProof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Other Support</a:t>
          </a:r>
          <a:endParaRPr lang="en-GB" sz="1800" b="1" noProof="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2E2A745-6048-48B5-91E5-EFDC2B4C11F8}" type="parTrans" cxnId="{2F63DD34-A8AD-4DD6-A0F8-4A925552D62D}">
      <dgm:prSet/>
      <dgm:spPr/>
      <dgm:t>
        <a:bodyPr/>
        <a:lstStyle/>
        <a:p>
          <a:pPr algn="ctr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69983-DE5B-4E1D-828B-8970F25062C4}" type="sibTrans" cxnId="{2F63DD34-A8AD-4DD6-A0F8-4A925552D62D}">
      <dgm:prSet/>
      <dgm:spPr/>
      <dgm:t>
        <a:bodyPr/>
        <a:lstStyle/>
        <a:p>
          <a:pPr algn="ctr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1CD39-ABEF-4E2E-A569-D0C4788909F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n-GB" sz="18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GB" sz="18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Trade Policy Advocacy</a:t>
          </a:r>
        </a:p>
        <a:p>
          <a:pPr algn="ctr"/>
          <a:endParaRPr lang="en-GB" sz="18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17205CA-CDD4-4E69-BCD6-BA5B1E7831EA}" type="parTrans" cxnId="{A78E18E1-73C5-4E98-8526-CDA4C3A6CB70}">
      <dgm:prSet/>
      <dgm:spPr/>
      <dgm:t>
        <a:bodyPr/>
        <a:lstStyle/>
        <a:p>
          <a:pPr algn="ctr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F6C88-C07E-4CF4-8652-565FB7283769}" type="sibTrans" cxnId="{A78E18E1-73C5-4E98-8526-CDA4C3A6CB70}">
      <dgm:prSet/>
      <dgm:spPr/>
      <dgm:t>
        <a:bodyPr/>
        <a:lstStyle/>
        <a:p>
          <a:pPr algn="ctr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296B0-473E-42DD-B839-B31A53A2E0EB}">
      <dgm:prSet custT="1"/>
      <dgm:spPr/>
      <dgm:t>
        <a:bodyPr/>
        <a:lstStyle/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Trade Negotiations</a:t>
          </a:r>
        </a:p>
        <a:p>
          <a:pPr algn="ctr"/>
          <a:endParaRPr lang="en-GB" sz="18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A21BCB9-9863-42FF-A56A-8F349F6B5EA4}" type="parTrans" cxnId="{DD654E73-898B-4E04-A485-FF1932D6EA37}">
      <dgm:prSet/>
      <dgm:spPr/>
      <dgm:t>
        <a:bodyPr/>
        <a:lstStyle/>
        <a:p>
          <a:pPr algn="ctr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49C9C-ABEC-4BAE-9C9B-FBFFB34F3961}" type="sibTrans" cxnId="{DD654E73-898B-4E04-A485-FF1932D6EA37}">
      <dgm:prSet/>
      <dgm:spPr/>
      <dgm:t>
        <a:bodyPr/>
        <a:lstStyle/>
        <a:p>
          <a:pPr algn="ctr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769A4-DABC-4CC5-B0FF-F7C199D35992}">
      <dgm:prSet custT="1"/>
      <dgm:spPr/>
      <dgm:t>
        <a:bodyPr/>
        <a:lstStyle/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Linkages to Importers</a:t>
          </a:r>
          <a:endParaRPr lang="en-GB" sz="18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8E04D449-6403-4D7C-951A-3081DBA28BBE}" type="parTrans" cxnId="{4201BE94-4623-4450-B219-D9DE819D1693}">
      <dgm:prSet/>
      <dgm:spPr/>
      <dgm:t>
        <a:bodyPr/>
        <a:lstStyle/>
        <a:p>
          <a:pPr algn="ctr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760EC-6B61-4E1A-BAA3-7F76C32A27ED}" type="sibTrans" cxnId="{4201BE94-4623-4450-B219-D9DE819D1693}">
      <dgm:prSet/>
      <dgm:spPr/>
      <dgm:t>
        <a:bodyPr/>
        <a:lstStyle/>
        <a:p>
          <a:pPr algn="ctr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51322-D622-47BC-97CF-0F15CF516D7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n-GB" sz="18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algn="ctr"/>
          <a:r>
            <a:rPr lang="en-GB" sz="18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Business and Trade/ Market Intelligence</a:t>
          </a:r>
          <a:endParaRPr lang="en-GB" sz="18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09BA28C-D636-423A-8AD8-13D43AEB004C}" type="parTrans" cxnId="{F8A5D176-7B0D-42E4-A49C-03FCEE6B40CD}">
      <dgm:prSet/>
      <dgm:spPr/>
      <dgm:t>
        <a:bodyPr/>
        <a:lstStyle/>
        <a:p>
          <a:pPr algn="ctr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A65C5-BFBC-4ACD-9374-91AA4ADEBA94}" type="sibTrans" cxnId="{F8A5D176-7B0D-42E4-A49C-03FCEE6B40CD}">
      <dgm:prSet/>
      <dgm:spPr/>
      <dgm:t>
        <a:bodyPr/>
        <a:lstStyle/>
        <a:p>
          <a:pPr algn="ctr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F17CF-FD4C-4E9B-9137-40B25FB1312A}" type="pres">
      <dgm:prSet presAssocID="{AC8B2FB9-7DA1-4BC3-8BF7-CF1379D37A0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759E54-CDEC-409F-87DD-97F574B1CA39}" type="pres">
      <dgm:prSet presAssocID="{BDA6C196-E168-4C64-9A9A-A4CFEF92E983}" presName="ParentComposite" presStyleCnt="0"/>
      <dgm:spPr/>
    </dgm:pt>
    <dgm:pt modelId="{281F5982-E6FE-4D87-878E-B477CAC8A033}" type="pres">
      <dgm:prSet presAssocID="{BDA6C196-E168-4C64-9A9A-A4CFEF92E983}" presName="Chord" presStyleLbl="bgShp" presStyleIdx="0" presStyleCnt="4" custLinFactY="-6122" custLinFactNeighborX="-34" custLinFactNeighborY="-100000"/>
      <dgm:spPr/>
    </dgm:pt>
    <dgm:pt modelId="{865CF690-0EE7-4DDB-93E1-EC758D4A9FAE}" type="pres">
      <dgm:prSet presAssocID="{BDA6C196-E168-4C64-9A9A-A4CFEF92E983}" presName="Pie" presStyleLbl="alignNode1" presStyleIdx="0" presStyleCnt="4" custLinFactY="-31474" custLinFactNeighborX="1136" custLinFactNeighborY="-100000"/>
      <dgm:spPr/>
    </dgm:pt>
    <dgm:pt modelId="{104593D4-1E6C-4238-A34D-FB57343EF704}" type="pres">
      <dgm:prSet presAssocID="{BDA6C196-E168-4C64-9A9A-A4CFEF92E983}" presName="Parent" presStyleLbl="revTx" presStyleIdx="0" presStyleCnt="8" custScaleY="188870" custLinFactNeighborX="-57" custLinFactNeighborY="76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8B160-9D7E-431C-82AF-3FFC05D8130B}" type="pres">
      <dgm:prSet presAssocID="{02CBC4B3-DA43-4F39-AC8C-18AC75628071}" presName="negSibTrans" presStyleCnt="0"/>
      <dgm:spPr/>
    </dgm:pt>
    <dgm:pt modelId="{A8F194EF-C4AE-4E0A-9DD0-7EEB06C49CB0}" type="pres">
      <dgm:prSet presAssocID="{BDA6C196-E168-4C64-9A9A-A4CFEF92E983}" presName="composite" presStyleCnt="0"/>
      <dgm:spPr/>
    </dgm:pt>
    <dgm:pt modelId="{AF424F40-4C00-4FBF-9B1F-2913745642CB}" type="pres">
      <dgm:prSet presAssocID="{BDA6C196-E168-4C64-9A9A-A4CFEF92E983}" presName="Child" presStyleLbl="revTx" presStyleIdx="1" presStyleCnt="8" custScaleX="120229" custScaleY="180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E4E1E-1DB2-4927-A6D5-72677A54189B}" type="pres">
      <dgm:prSet presAssocID="{7A37F586-87A0-4D26-9FB5-192EEAEADA8D}" presName="sibTrans" presStyleCnt="0"/>
      <dgm:spPr/>
    </dgm:pt>
    <dgm:pt modelId="{085CC422-3AA5-436C-82A4-3A15ADB3A062}" type="pres">
      <dgm:prSet presAssocID="{C916BEFD-58EA-4FD1-881B-7623D261FF75}" presName="ParentComposite" presStyleCnt="0"/>
      <dgm:spPr/>
    </dgm:pt>
    <dgm:pt modelId="{12A3B929-5C12-4DAE-9C46-F53486C87742}" type="pres">
      <dgm:prSet presAssocID="{C916BEFD-58EA-4FD1-881B-7623D261FF75}" presName="Chord" presStyleLbl="bgShp" presStyleIdx="1" presStyleCnt="4" custLinFactY="-6122" custLinFactNeighborX="3032" custLinFactNeighborY="-100000"/>
      <dgm:spPr/>
    </dgm:pt>
    <dgm:pt modelId="{4E06484C-8513-441E-B242-AF8C4D828E27}" type="pres">
      <dgm:prSet presAssocID="{C916BEFD-58EA-4FD1-881B-7623D261FF75}" presName="Pie" presStyleLbl="alignNode1" presStyleIdx="1" presStyleCnt="4" custLinFactY="-31474" custLinFactNeighborX="4969" custLinFactNeighborY="-100000"/>
      <dgm:spPr/>
    </dgm:pt>
    <dgm:pt modelId="{18E415BC-C230-40A5-95D2-7BE213475B0B}" type="pres">
      <dgm:prSet presAssocID="{C916BEFD-58EA-4FD1-881B-7623D261FF75}" presName="Parent" presStyleLbl="revTx" presStyleIdx="2" presStyleCnt="8" custScaleY="188870" custLinFactNeighborX="-4803" custLinFactNeighborY="127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F3417-B1DE-4171-AE65-3B046A544FD4}" type="pres">
      <dgm:prSet presAssocID="{A62728A8-4D57-4977-8FE5-6299E5A6FF4E}" presName="negSibTrans" presStyleCnt="0"/>
      <dgm:spPr/>
    </dgm:pt>
    <dgm:pt modelId="{9B714FAE-0BAF-4CE4-9C99-24EFE92795E8}" type="pres">
      <dgm:prSet presAssocID="{C916BEFD-58EA-4FD1-881B-7623D261FF75}" presName="composite" presStyleCnt="0"/>
      <dgm:spPr/>
    </dgm:pt>
    <dgm:pt modelId="{44753106-3B4A-4BC0-9E25-634C60FC2F2F}" type="pres">
      <dgm:prSet presAssocID="{C916BEFD-58EA-4FD1-881B-7623D261FF75}" presName="Child" presStyleLbl="revTx" presStyleIdx="3" presStyleCnt="8" custScaleX="113306" custScaleY="180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B2122-CF5F-4151-81F9-80C48357D9CE}" type="pres">
      <dgm:prSet presAssocID="{C11F5CF3-92B1-44E3-8245-400DEC13505A}" presName="sibTrans" presStyleCnt="0"/>
      <dgm:spPr/>
    </dgm:pt>
    <dgm:pt modelId="{E2D0CB4C-1EA2-441D-950C-AA0AFB8DEA08}" type="pres">
      <dgm:prSet presAssocID="{98E30424-61AC-4657-B29A-DF6C5B8C6BF6}" presName="ParentComposite" presStyleCnt="0"/>
      <dgm:spPr/>
    </dgm:pt>
    <dgm:pt modelId="{CFDB0F63-1BF7-494E-AE68-7194CC8C2037}" type="pres">
      <dgm:prSet presAssocID="{98E30424-61AC-4657-B29A-DF6C5B8C6BF6}" presName="Chord" presStyleLbl="bgShp" presStyleIdx="2" presStyleCnt="4" custLinFactNeighborX="-12885" custLinFactNeighborY="-95179"/>
      <dgm:spPr/>
    </dgm:pt>
    <dgm:pt modelId="{1CABBA69-3CB6-4F04-8EA5-2D99ADE151B7}" type="pres">
      <dgm:prSet presAssocID="{98E30424-61AC-4657-B29A-DF6C5B8C6BF6}" presName="Pie" presStyleLbl="alignNode1" presStyleIdx="2" presStyleCnt="4" custLinFactY="-17795" custLinFactNeighborX="-14927" custLinFactNeighborY="-100000"/>
      <dgm:spPr/>
    </dgm:pt>
    <dgm:pt modelId="{4B4C40F4-330B-4757-958E-7CFCC9E777B8}" type="pres">
      <dgm:prSet presAssocID="{98E30424-61AC-4657-B29A-DF6C5B8C6BF6}" presName="Parent" presStyleLbl="revTx" presStyleIdx="4" presStyleCnt="8" custScaleY="196417" custLinFactNeighborX="-21474" custLinFactNeighborY="151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8B207-51DB-4296-B022-CB0E1DE4059D}" type="pres">
      <dgm:prSet presAssocID="{B24F6C88-C07E-4CF4-8652-565FB7283769}" presName="negSibTrans" presStyleCnt="0"/>
      <dgm:spPr/>
    </dgm:pt>
    <dgm:pt modelId="{206CE37B-26B9-430B-8F06-CEC15A7BC8A2}" type="pres">
      <dgm:prSet presAssocID="{98E30424-61AC-4657-B29A-DF6C5B8C6BF6}" presName="composite" presStyleCnt="0"/>
      <dgm:spPr/>
    </dgm:pt>
    <dgm:pt modelId="{3069576B-5132-4CD1-9CFF-CF19E7D6CBA2}" type="pres">
      <dgm:prSet presAssocID="{98E30424-61AC-4657-B29A-DF6C5B8C6BF6}" presName="Child" presStyleLbl="revTx" presStyleIdx="5" presStyleCnt="8" custScaleX="116794" custScaleY="178097" custLinFactNeighborX="-8613" custLinFactNeighborY="1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06A29-1AC3-4A6B-9988-9273E92D41AD}" type="pres">
      <dgm:prSet presAssocID="{1218D0F5-8A7F-4831-BB78-509111AE5479}" presName="sibTrans" presStyleCnt="0"/>
      <dgm:spPr/>
    </dgm:pt>
    <dgm:pt modelId="{60E4DAA7-D169-4906-9BF0-E8A70EBC2417}" type="pres">
      <dgm:prSet presAssocID="{55B88F6D-8E72-4CD1-A620-B703C1CA6031}" presName="ParentComposite" presStyleCnt="0"/>
      <dgm:spPr/>
    </dgm:pt>
    <dgm:pt modelId="{A4F1633B-55FB-4434-893E-78446CB3966F}" type="pres">
      <dgm:prSet presAssocID="{55B88F6D-8E72-4CD1-A620-B703C1CA6031}" presName="Chord" presStyleLbl="bgShp" presStyleIdx="3" presStyleCnt="4" custLinFactY="-350" custLinFactNeighborX="-9309" custLinFactNeighborY="-100000"/>
      <dgm:spPr/>
    </dgm:pt>
    <dgm:pt modelId="{F4AD9006-6E40-4DD5-BAD0-36BEB2672CB1}" type="pres">
      <dgm:prSet presAssocID="{55B88F6D-8E72-4CD1-A620-B703C1CA6031}" presName="Pie" presStyleLbl="alignNode1" presStyleIdx="3" presStyleCnt="4" custLinFactY="-24477" custLinFactNeighborX="-10676" custLinFactNeighborY="-100000"/>
      <dgm:spPr/>
    </dgm:pt>
    <dgm:pt modelId="{8EBEAC38-86E9-4104-859D-F1D8EB6A746A}" type="pres">
      <dgm:prSet presAssocID="{55B88F6D-8E72-4CD1-A620-B703C1CA6031}" presName="Parent" presStyleLbl="revTx" presStyleIdx="6" presStyleCnt="8" custScaleY="179031" custLinFactNeighborX="-33462" custLinFactNeighborY="152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4D80D-76DB-4C6F-9C0D-DC9B21272902}" type="pres">
      <dgm:prSet presAssocID="{92C97088-14AE-497B-B3B7-63B168B3F61A}" presName="negSibTrans" presStyleCnt="0"/>
      <dgm:spPr/>
    </dgm:pt>
    <dgm:pt modelId="{0D12C3A2-B73A-4202-928D-329DEF4CBA89}" type="pres">
      <dgm:prSet presAssocID="{55B88F6D-8E72-4CD1-A620-B703C1CA6031}" presName="composite" presStyleCnt="0"/>
      <dgm:spPr/>
    </dgm:pt>
    <dgm:pt modelId="{DD3F3728-CCD0-4B48-9253-B67FA3C1E882}" type="pres">
      <dgm:prSet presAssocID="{55B88F6D-8E72-4CD1-A620-B703C1CA6031}" presName="Child" presStyleLbl="revTx" presStyleIdx="7" presStyleCnt="8" custScaleY="180051" custLinFactNeighborX="-7350" custLinFactNeighborY="1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B2023E-A854-4C37-ADE8-B1EACA41F3DB}" type="presOf" srcId="{7CAE8C69-71A1-4453-AC0E-15A7165E4806}" destId="{44753106-3B4A-4BC0-9E25-634C60FC2F2F}" srcOrd="0" destOrd="1" presId="urn:microsoft.com/office/officeart/2009/3/layout/PieProcess"/>
    <dgm:cxn modelId="{5E7E237C-70DA-4C5A-A791-547F0EFE59D4}" srcId="{C916BEFD-58EA-4FD1-881B-7623D261FF75}" destId="{E9B449BC-CF26-4E20-BD62-894197A343FE}" srcOrd="0" destOrd="0" parTransId="{EE739F21-8D9D-4AC9-A52F-DFEFC2A1018E}" sibTransId="{A62728A8-4D57-4977-8FE5-6299E5A6FF4E}"/>
    <dgm:cxn modelId="{CE36D379-F11D-48A7-952D-F697F99AAD4B}" type="presOf" srcId="{AC8B2FB9-7DA1-4BC3-8BF7-CF1379D37A0D}" destId="{402F17CF-FD4C-4E9B-9137-40B25FB1312A}" srcOrd="0" destOrd="0" presId="urn:microsoft.com/office/officeart/2009/3/layout/PieProcess"/>
    <dgm:cxn modelId="{4201BE94-4623-4450-B219-D9DE819D1693}" srcId="{98E30424-61AC-4657-B29A-DF6C5B8C6BF6}" destId="{985769A4-DABC-4CC5-B0FF-F7C199D35992}" srcOrd="2" destOrd="0" parTransId="{8E04D449-6403-4D7C-951A-3081DBA28BBE}" sibTransId="{64A760EC-6B61-4E1A-BAA3-7F76C32A27ED}"/>
    <dgm:cxn modelId="{A78E18E1-73C5-4E98-8526-CDA4C3A6CB70}" srcId="{98E30424-61AC-4657-B29A-DF6C5B8C6BF6}" destId="{FDC1CD39-ABEF-4E2E-A569-D0C4788909F0}" srcOrd="0" destOrd="0" parTransId="{317205CA-CDD4-4E69-BCD6-BA5B1E7831EA}" sibTransId="{B24F6C88-C07E-4CF4-8652-565FB7283769}"/>
    <dgm:cxn modelId="{2F63DD34-A8AD-4DD6-A0F8-4A925552D62D}" srcId="{AC8B2FB9-7DA1-4BC3-8BF7-CF1379D37A0D}" destId="{55B88F6D-8E72-4CD1-A620-B703C1CA6031}" srcOrd="3" destOrd="0" parTransId="{62E2A745-6048-48B5-91E5-EFDC2B4C11F8}" sibTransId="{FB069983-DE5B-4E1D-828B-8970F25062C4}"/>
    <dgm:cxn modelId="{D57969F7-9B2C-4D6C-9EC0-F37688D08B53}" type="presOf" srcId="{50A6D0D8-2F4B-4534-91A8-30EBDE02298E}" destId="{44753106-3B4A-4BC0-9E25-634C60FC2F2F}" srcOrd="0" destOrd="2" presId="urn:microsoft.com/office/officeart/2009/3/layout/PieProcess"/>
    <dgm:cxn modelId="{7A5E1276-2FA3-4EA7-B3D3-88F5B091D107}" type="presOf" srcId="{C916BEFD-58EA-4FD1-881B-7623D261FF75}" destId="{18E415BC-C230-40A5-95D2-7BE213475B0B}" srcOrd="0" destOrd="0" presId="urn:microsoft.com/office/officeart/2009/3/layout/PieProcess"/>
    <dgm:cxn modelId="{555C1BB8-7B2F-4FD0-9F6D-8E82A784DE3A}" srcId="{C916BEFD-58EA-4FD1-881B-7623D261FF75}" destId="{7CAE8C69-71A1-4453-AC0E-15A7165E4806}" srcOrd="1" destOrd="0" parTransId="{995B1473-A33E-40A1-A325-D1472A79FEB8}" sibTransId="{3105A694-9C3B-4A03-BFE0-0DA04648E581}"/>
    <dgm:cxn modelId="{1B43490F-F345-4CD7-8965-C72C65A2178E}" srcId="{AC8B2FB9-7DA1-4BC3-8BF7-CF1379D37A0D}" destId="{C916BEFD-58EA-4FD1-881B-7623D261FF75}" srcOrd="1" destOrd="0" parTransId="{AD2B9532-7841-49CE-A132-AF619E1AE68F}" sibTransId="{C11F5CF3-92B1-44E3-8245-400DEC13505A}"/>
    <dgm:cxn modelId="{DAA282BC-2BE9-431C-8AEF-ACF3DABDC639}" type="presOf" srcId="{2A8296B0-473E-42DD-B839-B31A53A2E0EB}" destId="{3069576B-5132-4CD1-9CFF-CF19E7D6CBA2}" srcOrd="0" destOrd="1" presId="urn:microsoft.com/office/officeart/2009/3/layout/PieProcess"/>
    <dgm:cxn modelId="{5C088824-88DC-46BD-91D4-1D09C4B5FEE6}" type="presOf" srcId="{E9B449BC-CF26-4E20-BD62-894197A343FE}" destId="{44753106-3B4A-4BC0-9E25-634C60FC2F2F}" srcOrd="0" destOrd="0" presId="urn:microsoft.com/office/officeart/2009/3/layout/PieProcess"/>
    <dgm:cxn modelId="{F0449DA7-3E5E-4C33-8704-2FBE50AB2946}" srcId="{AC8B2FB9-7DA1-4BC3-8BF7-CF1379D37A0D}" destId="{98E30424-61AC-4657-B29A-DF6C5B8C6BF6}" srcOrd="2" destOrd="0" parTransId="{B53D054D-5378-4C06-A49E-4BABC58A6E90}" sibTransId="{1218D0F5-8A7F-4831-BB78-509111AE5479}"/>
    <dgm:cxn modelId="{C7817070-D9C7-4723-8AD7-166761E9111C}" srcId="{C916BEFD-58EA-4FD1-881B-7623D261FF75}" destId="{50A6D0D8-2F4B-4534-91A8-30EBDE02298E}" srcOrd="2" destOrd="0" parTransId="{8F0FEA2E-8442-41BA-816C-F26540D9128D}" sibTransId="{51128EAB-0214-4423-A3DA-FC054249F23A}"/>
    <dgm:cxn modelId="{BBBFD14B-766C-41F8-8B51-2570AE856316}" srcId="{55B88F6D-8E72-4CD1-A620-B703C1CA6031}" destId="{F4123D93-BD44-4C3A-978C-345B1E8DB705}" srcOrd="0" destOrd="0" parTransId="{A24F3CA7-D29E-4A45-97C3-526497E4F5D7}" sibTransId="{92C97088-14AE-497B-B3B7-63B168B3F61A}"/>
    <dgm:cxn modelId="{E87B2DFB-094C-48E3-9270-26D029E5962A}" type="presOf" srcId="{FDC1CD39-ABEF-4E2E-A569-D0C4788909F0}" destId="{3069576B-5132-4CD1-9CFF-CF19E7D6CBA2}" srcOrd="0" destOrd="0" presId="urn:microsoft.com/office/officeart/2009/3/layout/PieProcess"/>
    <dgm:cxn modelId="{FE450B6E-0DA2-464B-8005-1AA747A2B7F0}" type="presOf" srcId="{98E30424-61AC-4657-B29A-DF6C5B8C6BF6}" destId="{4B4C40F4-330B-4757-958E-7CFCC9E777B8}" srcOrd="0" destOrd="0" presId="urn:microsoft.com/office/officeart/2009/3/layout/PieProcess"/>
    <dgm:cxn modelId="{DD654E73-898B-4E04-A485-FF1932D6EA37}" srcId="{98E30424-61AC-4657-B29A-DF6C5B8C6BF6}" destId="{2A8296B0-473E-42DD-B839-B31A53A2E0EB}" srcOrd="1" destOrd="0" parTransId="{2A21BCB9-9863-42FF-A56A-8F349F6B5EA4}" sibTransId="{B9E49C9C-ABEC-4BAE-9C9B-FBFFB34F3961}"/>
    <dgm:cxn modelId="{B51206F5-F8EB-4869-BA52-84924336D12A}" type="presOf" srcId="{985769A4-DABC-4CC5-B0FF-F7C199D35992}" destId="{3069576B-5132-4CD1-9CFF-CF19E7D6CBA2}" srcOrd="0" destOrd="2" presId="urn:microsoft.com/office/officeart/2009/3/layout/PieProcess"/>
    <dgm:cxn modelId="{E5EDEB5C-4275-4F27-852C-07B175C553AA}" srcId="{BDA6C196-E168-4C64-9A9A-A4CFEF92E983}" destId="{47C85653-B9D5-4561-9765-140BF643F3EC}" srcOrd="0" destOrd="0" parTransId="{0E22A3E7-8166-447A-B8F1-863CF2FE0178}" sibTransId="{02CBC4B3-DA43-4F39-AC8C-18AC75628071}"/>
    <dgm:cxn modelId="{A989E9C4-57ED-4464-ADEE-B64C889377E4}" srcId="{BDA6C196-E168-4C64-9A9A-A4CFEF92E983}" destId="{76986BC3-07F8-46D4-A954-08559B507BEF}" srcOrd="1" destOrd="0" parTransId="{44EC81A7-B272-4DB7-8CFB-1ACF26A7207E}" sibTransId="{738CD739-D894-472A-98C1-8993893727C2}"/>
    <dgm:cxn modelId="{0610774D-862F-4047-83FB-95D6101A9572}" srcId="{AC8B2FB9-7DA1-4BC3-8BF7-CF1379D37A0D}" destId="{BDA6C196-E168-4C64-9A9A-A4CFEF92E983}" srcOrd="0" destOrd="0" parTransId="{2E669DB3-8764-4DAD-A95B-1B3375C1F8F6}" sibTransId="{7A37F586-87A0-4D26-9FB5-192EEAEADA8D}"/>
    <dgm:cxn modelId="{EFD81269-7418-424A-9CC0-7E65866ADB06}" type="presOf" srcId="{55B88F6D-8E72-4CD1-A620-B703C1CA6031}" destId="{8EBEAC38-86E9-4104-859D-F1D8EB6A746A}" srcOrd="0" destOrd="0" presId="urn:microsoft.com/office/officeart/2009/3/layout/PieProcess"/>
    <dgm:cxn modelId="{38BD1CDC-22CA-4D6D-A52B-B7784097299E}" type="presOf" srcId="{BDA6C196-E168-4C64-9A9A-A4CFEF92E983}" destId="{104593D4-1E6C-4238-A34D-FB57343EF704}" srcOrd="0" destOrd="0" presId="urn:microsoft.com/office/officeart/2009/3/layout/PieProcess"/>
    <dgm:cxn modelId="{F8A5D176-7B0D-42E4-A49C-03FCEE6B40CD}" srcId="{55B88F6D-8E72-4CD1-A620-B703C1CA6031}" destId="{47351322-D622-47BC-97CF-0F15CF516D75}" srcOrd="1" destOrd="0" parTransId="{709BA28C-D636-423A-8AD8-13D43AEB004C}" sibTransId="{C10A65C5-BFBC-4ACD-9374-91AA4ADEBA94}"/>
    <dgm:cxn modelId="{ED7F8C06-A8DB-43D3-B34A-8E4BA210019B}" type="presOf" srcId="{47351322-D622-47BC-97CF-0F15CF516D75}" destId="{DD3F3728-CCD0-4B48-9253-B67FA3C1E882}" srcOrd="0" destOrd="1" presId="urn:microsoft.com/office/officeart/2009/3/layout/PieProcess"/>
    <dgm:cxn modelId="{5A14C6B9-6437-44FE-AAF9-84F836E8F5C3}" type="presOf" srcId="{47C85653-B9D5-4561-9765-140BF643F3EC}" destId="{AF424F40-4C00-4FBF-9B1F-2913745642CB}" srcOrd="0" destOrd="0" presId="urn:microsoft.com/office/officeart/2009/3/layout/PieProcess"/>
    <dgm:cxn modelId="{E4AFBD3A-A4AF-4404-990D-237007967F99}" type="presOf" srcId="{76986BC3-07F8-46D4-A954-08559B507BEF}" destId="{AF424F40-4C00-4FBF-9B1F-2913745642CB}" srcOrd="0" destOrd="1" presId="urn:microsoft.com/office/officeart/2009/3/layout/PieProcess"/>
    <dgm:cxn modelId="{48A52D41-22C1-4BDF-82F6-9F499B2DB8E8}" type="presOf" srcId="{F4123D93-BD44-4C3A-978C-345B1E8DB705}" destId="{DD3F3728-CCD0-4B48-9253-B67FA3C1E882}" srcOrd="0" destOrd="0" presId="urn:microsoft.com/office/officeart/2009/3/layout/PieProcess"/>
    <dgm:cxn modelId="{1C24B8D8-E8F4-47D3-B274-B9FB38ECD00B}" type="presParOf" srcId="{402F17CF-FD4C-4E9B-9137-40B25FB1312A}" destId="{6B759E54-CDEC-409F-87DD-97F574B1CA39}" srcOrd="0" destOrd="0" presId="urn:microsoft.com/office/officeart/2009/3/layout/PieProcess"/>
    <dgm:cxn modelId="{DA4E443A-1D49-4F7B-8A72-1C5439FD85A5}" type="presParOf" srcId="{6B759E54-CDEC-409F-87DD-97F574B1CA39}" destId="{281F5982-E6FE-4D87-878E-B477CAC8A033}" srcOrd="0" destOrd="0" presId="urn:microsoft.com/office/officeart/2009/3/layout/PieProcess"/>
    <dgm:cxn modelId="{360DCF50-C63C-448E-970E-E7BAC61D3143}" type="presParOf" srcId="{6B759E54-CDEC-409F-87DD-97F574B1CA39}" destId="{865CF690-0EE7-4DDB-93E1-EC758D4A9FAE}" srcOrd="1" destOrd="0" presId="urn:microsoft.com/office/officeart/2009/3/layout/PieProcess"/>
    <dgm:cxn modelId="{E9D164DF-1DA3-4769-87EE-1661DC427B89}" type="presParOf" srcId="{6B759E54-CDEC-409F-87DD-97F574B1CA39}" destId="{104593D4-1E6C-4238-A34D-FB57343EF704}" srcOrd="2" destOrd="0" presId="urn:microsoft.com/office/officeart/2009/3/layout/PieProcess"/>
    <dgm:cxn modelId="{CC3FE441-3C57-4696-91B1-7E4D64F520AC}" type="presParOf" srcId="{402F17CF-FD4C-4E9B-9137-40B25FB1312A}" destId="{B508B160-9D7E-431C-82AF-3FFC05D8130B}" srcOrd="1" destOrd="0" presId="urn:microsoft.com/office/officeart/2009/3/layout/PieProcess"/>
    <dgm:cxn modelId="{1D91A98E-6C6F-4D82-A8CC-74D25CEE18EF}" type="presParOf" srcId="{402F17CF-FD4C-4E9B-9137-40B25FB1312A}" destId="{A8F194EF-C4AE-4E0A-9DD0-7EEB06C49CB0}" srcOrd="2" destOrd="0" presId="urn:microsoft.com/office/officeart/2009/3/layout/PieProcess"/>
    <dgm:cxn modelId="{3214B17E-929F-4377-9B9F-9A12A80DB43D}" type="presParOf" srcId="{A8F194EF-C4AE-4E0A-9DD0-7EEB06C49CB0}" destId="{AF424F40-4C00-4FBF-9B1F-2913745642CB}" srcOrd="0" destOrd="0" presId="urn:microsoft.com/office/officeart/2009/3/layout/PieProcess"/>
    <dgm:cxn modelId="{9CD036F7-41DF-4AD1-9E8A-5E2B898F95E6}" type="presParOf" srcId="{402F17CF-FD4C-4E9B-9137-40B25FB1312A}" destId="{322E4E1E-1DB2-4927-A6D5-72677A54189B}" srcOrd="3" destOrd="0" presId="urn:microsoft.com/office/officeart/2009/3/layout/PieProcess"/>
    <dgm:cxn modelId="{4AD8A939-B330-468F-A0C0-F9461F98267D}" type="presParOf" srcId="{402F17CF-FD4C-4E9B-9137-40B25FB1312A}" destId="{085CC422-3AA5-436C-82A4-3A15ADB3A062}" srcOrd="4" destOrd="0" presId="urn:microsoft.com/office/officeart/2009/3/layout/PieProcess"/>
    <dgm:cxn modelId="{2CBF6A68-6AF7-439D-9A74-CC17AE36329D}" type="presParOf" srcId="{085CC422-3AA5-436C-82A4-3A15ADB3A062}" destId="{12A3B929-5C12-4DAE-9C46-F53486C87742}" srcOrd="0" destOrd="0" presId="urn:microsoft.com/office/officeart/2009/3/layout/PieProcess"/>
    <dgm:cxn modelId="{83972D07-646F-40D3-8CBD-06DC3D51B2D5}" type="presParOf" srcId="{085CC422-3AA5-436C-82A4-3A15ADB3A062}" destId="{4E06484C-8513-441E-B242-AF8C4D828E27}" srcOrd="1" destOrd="0" presId="urn:microsoft.com/office/officeart/2009/3/layout/PieProcess"/>
    <dgm:cxn modelId="{06A77F9A-8442-436B-A0FF-AB9BA92AE9E5}" type="presParOf" srcId="{085CC422-3AA5-436C-82A4-3A15ADB3A062}" destId="{18E415BC-C230-40A5-95D2-7BE213475B0B}" srcOrd="2" destOrd="0" presId="urn:microsoft.com/office/officeart/2009/3/layout/PieProcess"/>
    <dgm:cxn modelId="{8BD5D58C-2601-4FB4-BADC-3D7F9A3FEF61}" type="presParOf" srcId="{402F17CF-FD4C-4E9B-9137-40B25FB1312A}" destId="{930F3417-B1DE-4171-AE65-3B046A544FD4}" srcOrd="5" destOrd="0" presId="urn:microsoft.com/office/officeart/2009/3/layout/PieProcess"/>
    <dgm:cxn modelId="{F8FBE8E8-2184-481D-AB1B-FEC3454BF0CB}" type="presParOf" srcId="{402F17CF-FD4C-4E9B-9137-40B25FB1312A}" destId="{9B714FAE-0BAF-4CE4-9C99-24EFE92795E8}" srcOrd="6" destOrd="0" presId="urn:microsoft.com/office/officeart/2009/3/layout/PieProcess"/>
    <dgm:cxn modelId="{22A22D27-AE5D-44B3-8967-4990F87B6414}" type="presParOf" srcId="{9B714FAE-0BAF-4CE4-9C99-24EFE92795E8}" destId="{44753106-3B4A-4BC0-9E25-634C60FC2F2F}" srcOrd="0" destOrd="0" presId="urn:microsoft.com/office/officeart/2009/3/layout/PieProcess"/>
    <dgm:cxn modelId="{56E45460-072C-4B2F-B228-4A5DABA18B36}" type="presParOf" srcId="{402F17CF-FD4C-4E9B-9137-40B25FB1312A}" destId="{3ECB2122-CF5F-4151-81F9-80C48357D9CE}" srcOrd="7" destOrd="0" presId="urn:microsoft.com/office/officeart/2009/3/layout/PieProcess"/>
    <dgm:cxn modelId="{A491E1F1-4F0F-4A46-BE38-2A8E06C65CE1}" type="presParOf" srcId="{402F17CF-FD4C-4E9B-9137-40B25FB1312A}" destId="{E2D0CB4C-1EA2-441D-950C-AA0AFB8DEA08}" srcOrd="8" destOrd="0" presId="urn:microsoft.com/office/officeart/2009/3/layout/PieProcess"/>
    <dgm:cxn modelId="{7388149B-11E7-4DAC-8647-4A4E9F26F419}" type="presParOf" srcId="{E2D0CB4C-1EA2-441D-950C-AA0AFB8DEA08}" destId="{CFDB0F63-1BF7-494E-AE68-7194CC8C2037}" srcOrd="0" destOrd="0" presId="urn:microsoft.com/office/officeart/2009/3/layout/PieProcess"/>
    <dgm:cxn modelId="{4780149F-8023-42B8-B4A8-1EB00BC9D3CF}" type="presParOf" srcId="{E2D0CB4C-1EA2-441D-950C-AA0AFB8DEA08}" destId="{1CABBA69-3CB6-4F04-8EA5-2D99ADE151B7}" srcOrd="1" destOrd="0" presId="urn:microsoft.com/office/officeart/2009/3/layout/PieProcess"/>
    <dgm:cxn modelId="{C8EBA22F-6D3C-4DBC-8AF9-5FACE66875A2}" type="presParOf" srcId="{E2D0CB4C-1EA2-441D-950C-AA0AFB8DEA08}" destId="{4B4C40F4-330B-4757-958E-7CFCC9E777B8}" srcOrd="2" destOrd="0" presId="urn:microsoft.com/office/officeart/2009/3/layout/PieProcess"/>
    <dgm:cxn modelId="{A2420988-4C21-4665-8266-E685EFE24351}" type="presParOf" srcId="{402F17CF-FD4C-4E9B-9137-40B25FB1312A}" destId="{B9D8B207-51DB-4296-B022-CB0E1DE4059D}" srcOrd="9" destOrd="0" presId="urn:microsoft.com/office/officeart/2009/3/layout/PieProcess"/>
    <dgm:cxn modelId="{E4B7D23B-FB1E-4ADA-855D-685F183AD9FB}" type="presParOf" srcId="{402F17CF-FD4C-4E9B-9137-40B25FB1312A}" destId="{206CE37B-26B9-430B-8F06-CEC15A7BC8A2}" srcOrd="10" destOrd="0" presId="urn:microsoft.com/office/officeart/2009/3/layout/PieProcess"/>
    <dgm:cxn modelId="{F8EA02A4-DF59-4EC3-87A4-560FF31CE36B}" type="presParOf" srcId="{206CE37B-26B9-430B-8F06-CEC15A7BC8A2}" destId="{3069576B-5132-4CD1-9CFF-CF19E7D6CBA2}" srcOrd="0" destOrd="0" presId="urn:microsoft.com/office/officeart/2009/3/layout/PieProcess"/>
    <dgm:cxn modelId="{5BBF71BF-8AA4-4327-AF0D-4613D3230236}" type="presParOf" srcId="{402F17CF-FD4C-4E9B-9137-40B25FB1312A}" destId="{F3606A29-1AC3-4A6B-9988-9273E92D41AD}" srcOrd="11" destOrd="0" presId="urn:microsoft.com/office/officeart/2009/3/layout/PieProcess"/>
    <dgm:cxn modelId="{DC38F634-D4D3-409B-85BA-C893032DC2CE}" type="presParOf" srcId="{402F17CF-FD4C-4E9B-9137-40B25FB1312A}" destId="{60E4DAA7-D169-4906-9BF0-E8A70EBC2417}" srcOrd="12" destOrd="0" presId="urn:microsoft.com/office/officeart/2009/3/layout/PieProcess"/>
    <dgm:cxn modelId="{EC340386-B1A0-41FB-B1B5-F8EBDACC42BF}" type="presParOf" srcId="{60E4DAA7-D169-4906-9BF0-E8A70EBC2417}" destId="{A4F1633B-55FB-4434-893E-78446CB3966F}" srcOrd="0" destOrd="0" presId="urn:microsoft.com/office/officeart/2009/3/layout/PieProcess"/>
    <dgm:cxn modelId="{F12C5526-786C-4749-9CE2-43D5201A90FC}" type="presParOf" srcId="{60E4DAA7-D169-4906-9BF0-E8A70EBC2417}" destId="{F4AD9006-6E40-4DD5-BAD0-36BEB2672CB1}" srcOrd="1" destOrd="0" presId="urn:microsoft.com/office/officeart/2009/3/layout/PieProcess"/>
    <dgm:cxn modelId="{86333481-97B0-4E3A-BC9C-3A45F6BE02F8}" type="presParOf" srcId="{60E4DAA7-D169-4906-9BF0-E8A70EBC2417}" destId="{8EBEAC38-86E9-4104-859D-F1D8EB6A746A}" srcOrd="2" destOrd="0" presId="urn:microsoft.com/office/officeart/2009/3/layout/PieProcess"/>
    <dgm:cxn modelId="{9DEDD747-AEFE-48DD-B6DF-2FF0A6F4A4B3}" type="presParOf" srcId="{402F17CF-FD4C-4E9B-9137-40B25FB1312A}" destId="{5734D80D-76DB-4C6F-9C0D-DC9B21272902}" srcOrd="13" destOrd="0" presId="urn:microsoft.com/office/officeart/2009/3/layout/PieProcess"/>
    <dgm:cxn modelId="{BAA100FD-0309-43E5-B73B-AB83B686D87B}" type="presParOf" srcId="{402F17CF-FD4C-4E9B-9137-40B25FB1312A}" destId="{0D12C3A2-B73A-4202-928D-329DEF4CBA89}" srcOrd="14" destOrd="0" presId="urn:microsoft.com/office/officeart/2009/3/layout/PieProcess"/>
    <dgm:cxn modelId="{A248D9AA-8622-46FE-B702-E5C4A8DF2A84}" type="presParOf" srcId="{0D12C3A2-B73A-4202-928D-329DEF4CBA89}" destId="{DD3F3728-CCD0-4B48-9253-B67FA3C1E882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D1F47-D42C-4D7B-9ACA-762B94EAA372}">
      <dsp:nvSpPr>
        <dsp:cNvPr id="0" name=""/>
        <dsp:cNvSpPr/>
      </dsp:nvSpPr>
      <dsp:spPr>
        <a:xfrm>
          <a:off x="125982" y="938804"/>
          <a:ext cx="2999093" cy="599539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u="none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u="none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Established by an Act of Parliament, ZDA Act No 11 of 2006</a:t>
          </a:r>
          <a:endParaRPr lang="en-GB" sz="2000" u="none" kern="1200" noProof="0" dirty="0">
            <a:latin typeface="Arial Narrow" panose="020B0606020202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u="none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Commenced operations in 2007 after the merger of five quasi-government institutions, namely</a:t>
          </a:r>
          <a:endParaRPr lang="en-GB" sz="2400" u="none" kern="1200" noProof="0" dirty="0">
            <a:latin typeface="Arial Narrow" panose="020B060602020203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u="none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ZPA,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u="none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SEDB,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u="none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EBZ,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u="none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ZIC, and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u="none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ZEPZA</a:t>
          </a:r>
        </a:p>
      </dsp:txBody>
      <dsp:txXfrm>
        <a:off x="196254" y="1009076"/>
        <a:ext cx="2858549" cy="5925123"/>
      </dsp:txXfrm>
    </dsp:sp>
    <dsp:sp modelId="{55AEC52C-F360-4216-B479-976D787E205A}">
      <dsp:nvSpPr>
        <dsp:cNvPr id="0" name=""/>
        <dsp:cNvSpPr/>
      </dsp:nvSpPr>
      <dsp:spPr>
        <a:xfrm>
          <a:off x="82648" y="834397"/>
          <a:ext cx="2851644" cy="454716"/>
        </a:xfrm>
        <a:prstGeom prst="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bg1"/>
              </a:solidFill>
            </a:rPr>
            <a:t>Establishment</a:t>
          </a:r>
          <a:endParaRPr lang="en-GB" sz="2400" b="1" kern="1200" dirty="0">
            <a:solidFill>
              <a:schemeClr val="bg1"/>
            </a:solidFill>
          </a:endParaRPr>
        </a:p>
      </dsp:txBody>
      <dsp:txXfrm>
        <a:off x="82648" y="834397"/>
        <a:ext cx="2008200" cy="454716"/>
      </dsp:txXfrm>
    </dsp:sp>
    <dsp:sp modelId="{1E2DBA4B-C519-458C-884A-D1C1657467CC}">
      <dsp:nvSpPr>
        <dsp:cNvPr id="0" name=""/>
        <dsp:cNvSpPr/>
      </dsp:nvSpPr>
      <dsp:spPr>
        <a:xfrm>
          <a:off x="2469381" y="799485"/>
          <a:ext cx="850843" cy="8107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72A4C-868C-4613-83CA-1087B2701C85}">
      <dsp:nvSpPr>
        <dsp:cNvPr id="0" name=""/>
        <dsp:cNvSpPr/>
      </dsp:nvSpPr>
      <dsp:spPr>
        <a:xfrm>
          <a:off x="3327471" y="1091326"/>
          <a:ext cx="2585596" cy="57959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6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i="1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i="1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To foster economic growth and national development by promoting trade and investment in Zambia through an efficient, effective and coordinated private sector led economic strategy </a:t>
          </a:r>
          <a:r>
            <a:rPr lang="en-ZA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…”</a:t>
          </a:r>
          <a:endParaRPr lang="en-GB" sz="2400" i="1" kern="1200" noProof="0" dirty="0"/>
        </a:p>
      </dsp:txBody>
      <dsp:txXfrm>
        <a:off x="3388055" y="1151910"/>
        <a:ext cx="2464428" cy="5735323"/>
      </dsp:txXfrm>
    </dsp:sp>
    <dsp:sp modelId="{295FDC47-A4BA-47DC-B638-A59A5D3922FA}">
      <dsp:nvSpPr>
        <dsp:cNvPr id="0" name=""/>
        <dsp:cNvSpPr/>
      </dsp:nvSpPr>
      <dsp:spPr>
        <a:xfrm>
          <a:off x="3445860" y="953772"/>
          <a:ext cx="2334160" cy="37257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noProof="0" dirty="0" smtClean="0"/>
            <a:t>Purpose</a:t>
          </a:r>
          <a:endParaRPr lang="en-GB" sz="2800" b="1" kern="1200" noProof="0" dirty="0"/>
        </a:p>
      </dsp:txBody>
      <dsp:txXfrm>
        <a:off x="3445860" y="953772"/>
        <a:ext cx="1643775" cy="372570"/>
      </dsp:txXfrm>
    </dsp:sp>
    <dsp:sp modelId="{76706A6D-7DC6-4C08-8509-67740D8B49CE}">
      <dsp:nvSpPr>
        <dsp:cNvPr id="0" name=""/>
        <dsp:cNvSpPr/>
      </dsp:nvSpPr>
      <dsp:spPr>
        <a:xfrm>
          <a:off x="5248609" y="799485"/>
          <a:ext cx="816956" cy="81695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86284-246C-4311-B32D-F2D709E4CE21}">
      <dsp:nvSpPr>
        <dsp:cNvPr id="0" name=""/>
        <dsp:cNvSpPr/>
      </dsp:nvSpPr>
      <dsp:spPr>
        <a:xfrm>
          <a:off x="6063000" y="958642"/>
          <a:ext cx="2995265" cy="5928644"/>
        </a:xfrm>
        <a:prstGeom prst="round2SameRect">
          <a:avLst>
            <a:gd name="adj1" fmla="val 8000"/>
            <a:gd name="adj2" fmla="val 0"/>
          </a:avLst>
        </a:prstGeom>
        <a:solidFill>
          <a:schemeClr val="bg1"/>
        </a:solidFill>
        <a:ln w="9525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Facilitate Trade and Investment </a:t>
          </a:r>
          <a:endParaRPr lang="en-GB" sz="2300" kern="1200" noProof="0" dirty="0">
            <a:latin typeface="Arial Narrow" panose="020B0606020202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Contribute to the Growth and Competitiveness of local private sector businesses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Facilitate access to international Export Markets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Provide Information and Advisory Services to stakeholders</a:t>
          </a:r>
        </a:p>
      </dsp:txBody>
      <dsp:txXfrm>
        <a:off x="6133183" y="1028825"/>
        <a:ext cx="2854899" cy="5858461"/>
      </dsp:txXfrm>
    </dsp:sp>
    <dsp:sp modelId="{DEB8B2A6-2377-4EB3-9EB4-8430DE42F4FB}">
      <dsp:nvSpPr>
        <dsp:cNvPr id="0" name=""/>
        <dsp:cNvSpPr/>
      </dsp:nvSpPr>
      <dsp:spPr>
        <a:xfrm>
          <a:off x="6300209" y="875661"/>
          <a:ext cx="2489382" cy="582543"/>
        </a:xfrm>
        <a:prstGeom prst="rect">
          <a:avLst/>
        </a:prstGeom>
        <a:solidFill>
          <a:srgbClr val="C00000"/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noProof="0" dirty="0" smtClean="0">
              <a:solidFill>
                <a:schemeClr val="bg1"/>
              </a:solidFill>
            </a:rPr>
            <a:t>Key Functions</a:t>
          </a:r>
          <a:endParaRPr lang="en-GB" sz="2500" b="1" kern="1200" noProof="0" dirty="0">
            <a:solidFill>
              <a:schemeClr val="bg1"/>
            </a:solidFill>
          </a:endParaRPr>
        </a:p>
      </dsp:txBody>
      <dsp:txXfrm>
        <a:off x="6300209" y="875661"/>
        <a:ext cx="1753086" cy="582543"/>
      </dsp:txXfrm>
    </dsp:sp>
    <dsp:sp modelId="{2012F75B-5ABC-423E-931C-5C89EE643709}">
      <dsp:nvSpPr>
        <dsp:cNvPr id="0" name=""/>
        <dsp:cNvSpPr/>
      </dsp:nvSpPr>
      <dsp:spPr>
        <a:xfrm>
          <a:off x="8241317" y="795270"/>
          <a:ext cx="816956" cy="81695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39B47-8CF5-4D04-9956-74D8F4FF3F6B}">
      <dsp:nvSpPr>
        <dsp:cNvPr id="0" name=""/>
        <dsp:cNvSpPr/>
      </dsp:nvSpPr>
      <dsp:spPr>
        <a:xfrm rot="10800000">
          <a:off x="1739528" y="1083"/>
          <a:ext cx="5899936" cy="892515"/>
        </a:xfrm>
        <a:prstGeom prst="homePlate">
          <a:avLst/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57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VISION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To be a world-class Agency in the promotion and facilitation of trade and investment for economic development. </a:t>
          </a:r>
          <a:endParaRPr lang="en-GB" sz="16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 rot="10800000">
        <a:off x="1962657" y="1083"/>
        <a:ext cx="5676807" cy="892515"/>
      </dsp:txXfrm>
    </dsp:sp>
    <dsp:sp modelId="{4407ADF5-FC5B-441A-BF08-6C34165BF78A}">
      <dsp:nvSpPr>
        <dsp:cNvPr id="0" name=""/>
        <dsp:cNvSpPr/>
      </dsp:nvSpPr>
      <dsp:spPr>
        <a:xfrm>
          <a:off x="1262945" y="1699"/>
          <a:ext cx="892515" cy="8925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2B5683-5967-49A1-A062-7DD830D36F7D}">
      <dsp:nvSpPr>
        <dsp:cNvPr id="0" name=""/>
        <dsp:cNvSpPr/>
      </dsp:nvSpPr>
      <dsp:spPr>
        <a:xfrm rot="10800000">
          <a:off x="1709203" y="1160636"/>
          <a:ext cx="5899936" cy="1153424"/>
        </a:xfrm>
        <a:prstGeom prst="homePlate">
          <a:avLst/>
        </a:prstGeom>
        <a:solidFill>
          <a:schemeClr val="tx1">
            <a:lumMod val="75000"/>
            <a:lumOff val="2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57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Mission	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To effectively and efficiently promote and facilitate investment, trade and competitiveness of businesses operating in Zambia.</a:t>
          </a:r>
          <a:r>
            <a:rPr lang="en-GB" sz="2000" b="1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		</a:t>
          </a:r>
          <a:r>
            <a:rPr lang="en-GB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			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97559" y="1160636"/>
        <a:ext cx="5611580" cy="1153424"/>
      </dsp:txXfrm>
    </dsp:sp>
    <dsp:sp modelId="{75DA9460-D62F-4B41-A9AC-FF3170FCFF43}">
      <dsp:nvSpPr>
        <dsp:cNvPr id="0" name=""/>
        <dsp:cNvSpPr/>
      </dsp:nvSpPr>
      <dsp:spPr>
        <a:xfrm>
          <a:off x="1262945" y="1291091"/>
          <a:ext cx="892515" cy="8925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9FD53C-7EAE-4B70-A46B-642AD7E570EB}">
      <dsp:nvSpPr>
        <dsp:cNvPr id="0" name=""/>
        <dsp:cNvSpPr/>
      </dsp:nvSpPr>
      <dsp:spPr>
        <a:xfrm rot="10800000">
          <a:off x="1793749" y="2421633"/>
          <a:ext cx="5899936" cy="1224477"/>
        </a:xfrm>
        <a:prstGeom prst="homePlate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574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Goal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To contribute to the creation of wealth and one million jobs by 2015 through investment and trade promotion, and facilitation.</a:t>
          </a:r>
          <a:endParaRPr lang="en-GB" sz="1600" b="0" kern="12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99868" y="2421633"/>
        <a:ext cx="5593817" cy="1224477"/>
      </dsp:txXfrm>
    </dsp:sp>
    <dsp:sp modelId="{298CA235-E72C-48ED-98B7-4CC8AAD5C379}">
      <dsp:nvSpPr>
        <dsp:cNvPr id="0" name=""/>
        <dsp:cNvSpPr/>
      </dsp:nvSpPr>
      <dsp:spPr>
        <a:xfrm>
          <a:off x="1262945" y="2746464"/>
          <a:ext cx="892515" cy="89251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F5982-E6FE-4D87-878E-B477CAC8A033}">
      <dsp:nvSpPr>
        <dsp:cNvPr id="0" name=""/>
        <dsp:cNvSpPr/>
      </dsp:nvSpPr>
      <dsp:spPr>
        <a:xfrm>
          <a:off x="315" y="340154"/>
          <a:ext cx="707640" cy="70764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CF690-0EE7-4DDB-93E1-EC758D4A9FAE}">
      <dsp:nvSpPr>
        <dsp:cNvPr id="0" name=""/>
        <dsp:cNvSpPr/>
      </dsp:nvSpPr>
      <dsp:spPr>
        <a:xfrm>
          <a:off x="77750" y="417590"/>
          <a:ext cx="566112" cy="566112"/>
        </a:xfrm>
        <a:prstGeom prst="pie">
          <a:avLst>
            <a:gd name="adj1" fmla="val 135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593D4-1E6C-4238-A34D-FB57343EF704}">
      <dsp:nvSpPr>
        <dsp:cNvPr id="0" name=""/>
        <dsp:cNvSpPr/>
      </dsp:nvSpPr>
      <dsp:spPr>
        <a:xfrm rot="16200000">
          <a:off x="-1725348" y="2840195"/>
          <a:ext cx="3875909" cy="424584"/>
        </a:xfrm>
        <a:prstGeom prst="rect">
          <a:avLst/>
        </a:prstGeom>
        <a:solidFill>
          <a:srgbClr val="E0DC8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Sector  Development</a:t>
          </a:r>
          <a:endParaRPr lang="en-GB" sz="1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-1725348" y="2840195"/>
        <a:ext cx="3875909" cy="424584"/>
      </dsp:txXfrm>
    </dsp:sp>
    <dsp:sp modelId="{AF424F40-4C00-4FBF-9B1F-2913745642CB}">
      <dsp:nvSpPr>
        <dsp:cNvPr id="0" name=""/>
        <dsp:cNvSpPr/>
      </dsp:nvSpPr>
      <dsp:spPr>
        <a:xfrm>
          <a:off x="495904" y="340154"/>
          <a:ext cx="1701578" cy="5110891"/>
        </a:xfrm>
        <a:prstGeom prst="rect">
          <a:avLst/>
        </a:prstGeom>
        <a:solidFill>
          <a:srgbClr val="E0DC8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Product Development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Sector development strategies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Sector policy advocacy</a:t>
          </a:r>
          <a:endParaRPr lang="en-GB" sz="1800" kern="12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Support and liaison with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producer associations</a:t>
          </a:r>
          <a:endParaRPr lang="en-GB" sz="1800" kern="12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95904" y="340154"/>
        <a:ext cx="1701578" cy="5110891"/>
      </dsp:txXfrm>
    </dsp:sp>
    <dsp:sp modelId="{12A3B929-5C12-4DAE-9C46-F53486C87742}">
      <dsp:nvSpPr>
        <dsp:cNvPr id="0" name=""/>
        <dsp:cNvSpPr/>
      </dsp:nvSpPr>
      <dsp:spPr>
        <a:xfrm>
          <a:off x="2404049" y="340154"/>
          <a:ext cx="707640" cy="70764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6484C-8513-441E-B242-AF8C4D828E27}">
      <dsp:nvSpPr>
        <dsp:cNvPr id="0" name=""/>
        <dsp:cNvSpPr/>
      </dsp:nvSpPr>
      <dsp:spPr>
        <a:xfrm>
          <a:off x="2481487" y="417590"/>
          <a:ext cx="566112" cy="56611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415BC-C230-40A5-95D2-7BE213475B0B}">
      <dsp:nvSpPr>
        <dsp:cNvPr id="0" name=""/>
        <dsp:cNvSpPr/>
      </dsp:nvSpPr>
      <dsp:spPr>
        <a:xfrm rot="16200000">
          <a:off x="636537" y="2944855"/>
          <a:ext cx="3875909" cy="424584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GB" sz="1800" b="1" kern="1200" noProof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xport Promotion</a:t>
          </a:r>
          <a:endParaRPr lang="en-GB" sz="1800" b="1" kern="1200" noProof="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36537" y="2944855"/>
        <a:ext cx="3875909" cy="424584"/>
      </dsp:txXfrm>
    </dsp:sp>
    <dsp:sp modelId="{44753106-3B4A-4BC0-9E25-634C60FC2F2F}">
      <dsp:nvSpPr>
        <dsp:cNvPr id="0" name=""/>
        <dsp:cNvSpPr/>
      </dsp:nvSpPr>
      <dsp:spPr>
        <a:xfrm>
          <a:off x="2877941" y="340154"/>
          <a:ext cx="1603598" cy="5110891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Trade fairs and  exhibitions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Trade Missions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Buyers Sellers Meetings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Product Development </a:t>
          </a:r>
        </a:p>
      </dsp:txBody>
      <dsp:txXfrm>
        <a:off x="2877941" y="340154"/>
        <a:ext cx="1603598" cy="5110891"/>
      </dsp:txXfrm>
    </dsp:sp>
    <dsp:sp modelId="{CFDB0F63-1BF7-494E-AE68-7194CC8C2037}">
      <dsp:nvSpPr>
        <dsp:cNvPr id="0" name=""/>
        <dsp:cNvSpPr/>
      </dsp:nvSpPr>
      <dsp:spPr>
        <a:xfrm>
          <a:off x="4575471" y="417591"/>
          <a:ext cx="707640" cy="70764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BBA69-3CB6-4F04-8EA5-2D99ADE151B7}">
      <dsp:nvSpPr>
        <dsp:cNvPr id="0" name=""/>
        <dsp:cNvSpPr/>
      </dsp:nvSpPr>
      <dsp:spPr>
        <a:xfrm>
          <a:off x="4652911" y="495028"/>
          <a:ext cx="566112" cy="566112"/>
        </a:xfrm>
        <a:prstGeom prst="pie">
          <a:avLst>
            <a:gd name="adj1" fmla="val 81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C40F4-330B-4757-958E-7CFCC9E777B8}">
      <dsp:nvSpPr>
        <dsp:cNvPr id="0" name=""/>
        <dsp:cNvSpPr/>
      </dsp:nvSpPr>
      <dsp:spPr>
        <a:xfrm rot="16200000">
          <a:off x="2772374" y="2995071"/>
          <a:ext cx="4030786" cy="4245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Market Development</a:t>
          </a:r>
          <a:endParaRPr lang="en-GB" sz="1800" b="1" kern="1200" noProof="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772374" y="2995071"/>
        <a:ext cx="4030786" cy="424584"/>
      </dsp:txXfrm>
    </dsp:sp>
    <dsp:sp modelId="{3069576B-5132-4CD1-9CFF-CF19E7D6CBA2}">
      <dsp:nvSpPr>
        <dsp:cNvPr id="0" name=""/>
        <dsp:cNvSpPr/>
      </dsp:nvSpPr>
      <dsp:spPr>
        <a:xfrm>
          <a:off x="5040101" y="409899"/>
          <a:ext cx="1652963" cy="50411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Trade Policy Advocacy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Trade Negotiations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Linkages to Importers</a:t>
          </a:r>
          <a:endParaRPr lang="en-GB" sz="1800" kern="12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040101" y="409899"/>
        <a:ext cx="1652963" cy="5041146"/>
      </dsp:txXfrm>
    </dsp:sp>
    <dsp:sp modelId="{A4F1633B-55FB-4434-893E-78446CB3966F}">
      <dsp:nvSpPr>
        <dsp:cNvPr id="0" name=""/>
        <dsp:cNvSpPr/>
      </dsp:nvSpPr>
      <dsp:spPr>
        <a:xfrm>
          <a:off x="6934199" y="380999"/>
          <a:ext cx="707640" cy="70764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D9006-6E40-4DD5-BAD0-36BEB2672CB1}">
      <dsp:nvSpPr>
        <dsp:cNvPr id="0" name=""/>
        <dsp:cNvSpPr/>
      </dsp:nvSpPr>
      <dsp:spPr>
        <a:xfrm>
          <a:off x="7010399" y="457200"/>
          <a:ext cx="566112" cy="5661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EAC38-86E9-4104-859D-F1D8EB6A746A}">
      <dsp:nvSpPr>
        <dsp:cNvPr id="0" name=""/>
        <dsp:cNvSpPr/>
      </dsp:nvSpPr>
      <dsp:spPr>
        <a:xfrm rot="16200000">
          <a:off x="5233292" y="2996302"/>
          <a:ext cx="3673998" cy="424584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Other Support</a:t>
          </a:r>
          <a:endParaRPr lang="en-GB" sz="1800" b="1" kern="1200" noProof="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233292" y="2996302"/>
        <a:ext cx="3673998" cy="424584"/>
      </dsp:txXfrm>
    </dsp:sp>
    <dsp:sp modelId="{DD3F3728-CCD0-4B48-9253-B67FA3C1E882}">
      <dsp:nvSpPr>
        <dsp:cNvPr id="0" name=""/>
        <dsp:cNvSpPr/>
      </dsp:nvSpPr>
      <dsp:spPr>
        <a:xfrm>
          <a:off x="7391398" y="380999"/>
          <a:ext cx="1415281" cy="5096455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Capacity building and training of exporters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Export Financing through Zambia Export Development Fund</a:t>
          </a:r>
          <a:endParaRPr lang="en-GB" sz="1800" kern="12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Business and Trade/ Market Intelligence</a:t>
          </a:r>
          <a:endParaRPr lang="en-GB" sz="1800" kern="1200" noProof="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7391398" y="380999"/>
        <a:ext cx="1415281" cy="5096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F65DA98-D67C-4FFB-8079-17CC6BBF99DC}" type="datetimeFigureOut">
              <a:rPr lang="en-ZA" smtClean="0"/>
              <a:pPr/>
              <a:t>28/07/15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C933088-7460-4DCA-920B-4D260829BB5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95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3088-7460-4DCA-920B-4D260829BB58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9274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3088-7460-4DCA-920B-4D260829BB58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6644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Areas</a:t>
            </a:r>
            <a:r>
              <a:rPr lang="en-US" baseline="0" dirty="0" smtClean="0"/>
              <a:t> needing finance to improve production capacities in meeting export targets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3088-7460-4DCA-920B-4D260829BB58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3697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3088-7460-4DCA-920B-4D260829BB58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369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3088-7460-4DCA-920B-4D260829BB58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003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3088-7460-4DCA-920B-4D260829BB58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204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3088-7460-4DCA-920B-4D260829BB58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441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3088-7460-4DCA-920B-4D260829BB58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055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3088-7460-4DCA-920B-4D260829BB58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373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3088-7460-4DCA-920B-4D260829BB58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98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constraints</a:t>
            </a:r>
            <a:r>
              <a:rPr lang="en-US" baseline="0" dirty="0" smtClean="0"/>
              <a:t> are: </a:t>
            </a:r>
            <a:r>
              <a:rPr lang="en-US" dirty="0" smtClean="0"/>
              <a:t>NTBs such as prolonged stringent and complicated</a:t>
            </a:r>
            <a:r>
              <a:rPr lang="en-US" baseline="0" dirty="0" smtClean="0"/>
              <a:t> rules, quality standards,  packaging and labelling standards,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3088-7460-4DCA-920B-4D260829BB58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664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3088-7460-4DCA-920B-4D260829BB58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943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611F4C-40B6-4661-93FF-EAB50D908548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2AA0-1180-4365-A471-4445F35870E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6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71480-3B6B-4179-835A-08A8E20AB3B3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2AA0-1180-4365-A471-4445F35870E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82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DFE70D-F156-4F69-8014-58E9D685F2B2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2AA0-1180-4365-A471-4445F35870E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1969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5288-2055-4274-BC21-E6DFB46EB0E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9921-767E-4C99-8CB9-543E67CA5E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4540-0013-4EB1-9350-85B303ADA1A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EFD3-F931-4419-AC45-049F27E5AB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4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E0EF4-3F2E-45BF-AC4F-6CBACEE659A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1154-3310-4B72-84EE-2030B61C78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C8AF-1CAB-4CB2-A887-3EA852DC598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8758-91AB-42B4-991D-980ED6A97B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7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C29B-EBA2-4C13-988E-045AB7193F0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C21F-3407-45A0-925B-3EDFBB49A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0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1699-6775-4D24-ADDE-DAA1B562597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F13C-C4A0-4FF0-BBFF-AA2A59C601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1EB3-AFC7-4A62-96C7-6BD7722A8ED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22F-7D75-4149-AB63-2D7E846FAB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EF84-AC5A-455F-9FCF-A47BAF33C1E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AE4F-8725-4228-B9C5-ED3684F9F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C877AA-C26C-4FC7-8278-832793F4E53B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2AA0-1180-4365-A471-4445F35870E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75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8047-28B4-4B64-A4EE-B8AD31A0937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FF8E-07BE-4121-A215-F33839C1BF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3ACF-1CD7-4A6C-89AE-20E3526E656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A0B3-129B-4BBB-8EED-12C649C3AF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740A-88ED-48DE-9084-319F8D0DC1D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207A-D8A9-455A-A340-3E046FCBC7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5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B456-BA9B-4CC4-9C8F-869EF2C37D8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EBE3C-31AD-4CDB-B2AC-EEC565ADF4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FDC7-FAAB-43B6-96F7-4D1434B9537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B4F9-A046-4C05-AE66-9E10D74DF2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B5AC-4602-40C4-94AD-4DFC1FD44B5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9A6EE-2860-493B-BFEC-711CA97331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F7FFC-B9FF-4D7D-BD86-897C40E84C7C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2AA0-1180-4365-A471-4445F35870E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11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46784E-B6E6-4EB6-A782-0AC9935EAC02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2AA0-1180-4365-A471-4445F35870E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5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10B1E3-7099-4679-AF0E-30EE289CE363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2AA0-1180-4365-A471-4445F35870E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026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56AA3-FE76-4B91-A2BD-77CA9FB8C271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2AA0-1180-4365-A471-4445F35870E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7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081DB-E302-47A7-9BFF-7CF17AFE239D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2AA0-1180-4365-A471-4445F35870E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222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F62BB-0DDB-460D-AAFD-C47A2D7E4D6E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2AA0-1180-4365-A471-4445F35870E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14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8F77B-D8E8-4FD6-99FE-8960460EC7B5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2AA0-1180-4365-A471-4445F35870E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62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fld id="{D61D34ED-4A86-42BA-9B8C-7F33470DEE63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fld id="{48CB2AA0-1180-4365-A471-4445F35870E2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B30537-56FB-4869-9A8E-2F9622D8DB9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E064A-F9A7-4166-B539-90CF611928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1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Excel_Sheet2.xlsx"/><Relationship Id="rId6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Excel_Sheet3.xlsx"/><Relationship Id="rId6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a.org.zm/" TargetMode="External"/><Relationship Id="rId4" Type="http://schemas.openxmlformats.org/officeDocument/2006/relationships/hyperlink" Target="mailto:info@zda.org.zm" TargetMode="External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5" y="-27384"/>
            <a:ext cx="9169399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591286"/>
            <a:ext cx="8922044" cy="5232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b="1" dirty="0" smtClean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Z</a:t>
            </a:r>
            <a:r>
              <a:rPr lang="en-ZA" sz="2000" b="1" dirty="0" smtClean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AMBIA : Africa’s New Economic Frontier </a:t>
            </a:r>
            <a:endParaRPr lang="en-ZA" sz="1100" b="1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285" y="4797152"/>
            <a:ext cx="9169400" cy="7200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b="1" dirty="0" smtClean="0">
                <a:latin typeface="Trebuchet MS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1196" y="5594903"/>
            <a:ext cx="11383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Zambia Development Agency</a:t>
            </a:r>
            <a:endParaRPr lang="en-ZA" sz="11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10" y="5671025"/>
            <a:ext cx="685188" cy="48906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872460" y="5629884"/>
            <a:ext cx="0" cy="5302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10285" y="6299172"/>
            <a:ext cx="9169400" cy="5588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b="1" dirty="0" smtClean="0">
                <a:latin typeface="Trebuchet MS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653136"/>
            <a:ext cx="9169400" cy="144016"/>
          </a:xfrm>
          <a:prstGeom prst="rect">
            <a:avLst/>
          </a:prstGeom>
          <a:solidFill>
            <a:schemeClr val="tx2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ZA" b="1" dirty="0" smtClean="0">
                <a:latin typeface="Trebuchet MS" pitchFamily="34" charset="0"/>
              </a:rPr>
              <a:t> </a:t>
            </a:r>
          </a:p>
        </p:txBody>
      </p:sp>
      <p:pic>
        <p:nvPicPr>
          <p:cNvPr id="10" name="Picture 7" descr="Animated Flag of Zambia  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5891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3678" y="1602185"/>
            <a:ext cx="8922044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2015 British Chamber of Commerce Event on Regional Trade</a:t>
            </a:r>
            <a:endParaRPr lang="en-ZA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275C-CA23-434C-9740-3237B27770FB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21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14400" y="1752600"/>
            <a:ext cx="7548770" cy="3429000"/>
          </a:xfrm>
          <a:prstGeom prst="rect">
            <a:avLst/>
          </a:prstGeom>
          <a:solidFill>
            <a:schemeClr val="bg2">
              <a:lumMod val="90000"/>
            </a:schemeClr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479874"/>
            <a:ext cx="1564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CSO Statistics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7992" y="541874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Export Earnings by Market Regions- US$ Millions, 2010-2014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749457"/>
              </p:ext>
            </p:extLst>
          </p:nvPr>
        </p:nvGraphicFramePr>
        <p:xfrm>
          <a:off x="1905000" y="2438400"/>
          <a:ext cx="5712309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Worksheet" r:id="rId5" imgW="5238710" imgH="1686072" progId="Excel.Sheet.12">
                  <p:embed/>
                </p:oleObj>
              </mc:Choice>
              <mc:Fallback>
                <p:oleObj name="Worksheet" r:id="rId5" imgW="5238710" imgH="16860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2438400"/>
                        <a:ext cx="5712309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2EE8-6FBD-4747-80F0-F839C55F6F37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52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62000" y="1600200"/>
            <a:ext cx="7556393" cy="3886200"/>
          </a:xfrm>
          <a:prstGeom prst="rect">
            <a:avLst/>
          </a:prstGeom>
          <a:solidFill>
            <a:schemeClr val="bg2">
              <a:lumMod val="90000"/>
            </a:schemeClr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hart 1"/>
          <p:cNvPicPr>
            <a:picLocks noGrp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901439" cy="273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7992" y="541874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NTE Earnings From Top 10 Countries in 2014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0D42-5B82-4140-84F5-93125A6A53F1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82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38200" y="1828800"/>
            <a:ext cx="7548770" cy="3429000"/>
          </a:xfrm>
          <a:prstGeom prst="rect">
            <a:avLst/>
          </a:prstGeom>
          <a:solidFill>
            <a:schemeClr val="bg2">
              <a:lumMod val="90000"/>
            </a:schemeClr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Congo 		– 802.57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Africa	           – 521.23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Zimbabwe 		– 198.38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Malawi 		– 145.89</a:t>
            </a:r>
          </a:p>
          <a:p>
            <a:pPr algn="l"/>
            <a:endParaRPr lang="en-ZA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8661" y="541874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Value of Top  Markets from the Region in 2014 (US$  Millions)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E84A-FA47-4B83-8483-1C786BA0DC70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21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38200" y="1371600"/>
            <a:ext cx="7391400" cy="3810000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8661" y="541874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Top NTE Products in 2014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80766"/>
              </p:ext>
            </p:extLst>
          </p:nvPr>
        </p:nvGraphicFramePr>
        <p:xfrm>
          <a:off x="2438400" y="1752600"/>
          <a:ext cx="4876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Worksheet" r:id="rId5" imgW="3876735" imgH="3009961" progId="Excel.Sheet.12">
                  <p:embed/>
                </p:oleObj>
              </mc:Choice>
              <mc:Fallback>
                <p:oleObj name="Worksheet" r:id="rId5" imgW="3876735" imgH="30099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1752600"/>
                        <a:ext cx="4876800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8A2A-F07E-40FC-A0DC-BF020BE5DE47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9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62000" y="1752600"/>
            <a:ext cx="7620000" cy="4419600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12467"/>
              </p:ext>
            </p:extLst>
          </p:nvPr>
        </p:nvGraphicFramePr>
        <p:xfrm>
          <a:off x="666749" y="2095500"/>
          <a:ext cx="7419975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Worksheet" r:id="rId5" imgW="5753020" imgH="2867233" progId="Excel.Sheet.8">
                  <p:embed/>
                </p:oleObj>
              </mc:Choice>
              <mc:Fallback>
                <p:oleObj name="Worksheet" r:id="rId5" imgW="5753020" imgH="286723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749" y="2095500"/>
                        <a:ext cx="7419975" cy="361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4691" y="457200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Key </a:t>
            </a:r>
            <a:r>
              <a:rPr lang="en-ZA" sz="27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Constraints Affecting NTEs </a:t>
            </a: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Growth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691" y="1141927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Under-Utilization of Production Capacity-Factors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45D-C489-4CB0-B989-68DF74127FEC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33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09600" y="1447800"/>
            <a:ext cx="8001000" cy="3886200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39" y="1905000"/>
            <a:ext cx="68579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8661" y="541874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Key Constraints Affecting NTEs Growth, </a:t>
            </a:r>
            <a:r>
              <a:rPr lang="en-ZA" sz="27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Contd</a:t>
            </a: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43DD-4A3B-4E28-B75C-29F7968F083A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022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62000" y="1752600"/>
            <a:ext cx="7620000" cy="3733800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29235"/>
              </p:ext>
            </p:extLst>
          </p:nvPr>
        </p:nvGraphicFramePr>
        <p:xfrm>
          <a:off x="1447800" y="2095500"/>
          <a:ext cx="6248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Worksheet" r:id="rId5" imgW="5753020" imgH="2867233" progId="Excel.Sheet.8">
                  <p:embed/>
                </p:oleObj>
              </mc:Choice>
              <mc:Fallback>
                <p:oleObj name="Worksheet" r:id="rId5" imgW="5753020" imgH="286723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2095500"/>
                        <a:ext cx="6248400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Under-Utilization of Production Capacity-Factors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BEC0-025C-4480-9E45-EB556AC628DA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850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838200"/>
          </a:xfrm>
        </p:spPr>
        <p:txBody>
          <a:bodyPr/>
          <a:lstStyle/>
          <a:p>
            <a:r>
              <a:rPr lang="en-US" sz="3200" dirty="0" smtClean="0"/>
              <a:t>Preferred type of International activities</a:t>
            </a:r>
            <a:endParaRPr lang="en-US" sz="3200" dirty="0"/>
          </a:p>
        </p:txBody>
      </p:sp>
      <p:pic>
        <p:nvPicPr>
          <p:cNvPr id="8194" name="Chart 3"/>
          <p:cNvPicPr>
            <a:picLocks noGrp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40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382000" cy="838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Preferred  type of international </a:t>
            </a:r>
            <a:r>
              <a:rPr lang="en-ZA" sz="27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actvities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A80AA-EC5E-44D9-948A-B202CA04692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9B4F9-A046-4C05-AE66-9E10D74DF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1600200"/>
            <a:ext cx="7648510" cy="4419600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de-DE" altLang="en-US" sz="2000" kern="0" dirty="0" smtClean="0">
                <a:solidFill>
                  <a:schemeClr val="tx1"/>
                </a:solidFill>
                <a:latin typeface="Arial"/>
                <a:cs typeface="Arial"/>
              </a:rPr>
              <a:t>Export Finance  </a:t>
            </a:r>
          </a:p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standards</a:t>
            </a:r>
          </a:p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internonal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prices for agricultural commodities </a:t>
            </a:r>
          </a:p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cost and volatility of foreign exchange</a:t>
            </a:r>
          </a:p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cost of production </a:t>
            </a:r>
          </a:p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cost of borrowing from commercial banks </a:t>
            </a:r>
            <a:endParaRPr lang="de-DE" altLang="en-US" sz="20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Tariff and Non –Tariff Barriers </a:t>
            </a:r>
            <a:r>
              <a:rPr lang="de-DE" alt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3400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Finance Requirements. 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218" name="Chart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4851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63CCB-6579-45BD-98ED-D84E961D4CB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7EFD3-F931-4419-AC45-049F27E5A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9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1600200"/>
            <a:ext cx="7648510" cy="4419600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de-DE" altLang="en-US" sz="2000" kern="0" dirty="0" smtClean="0">
                <a:solidFill>
                  <a:schemeClr val="tx1"/>
                </a:solidFill>
                <a:latin typeface="Arial"/>
                <a:cs typeface="Arial"/>
              </a:rPr>
              <a:t>Export Finance  </a:t>
            </a:r>
          </a:p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standards</a:t>
            </a:r>
          </a:p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international prices for agricultural commodities </a:t>
            </a:r>
          </a:p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cost and volatility of foreign exchange</a:t>
            </a:r>
          </a:p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cost of production </a:t>
            </a:r>
          </a:p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cost of borrowing from commercial banks </a:t>
            </a:r>
            <a:endParaRPr lang="de-DE" altLang="en-US" sz="20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1412" lvl="1" indent="-342900" algn="just" eaLnBrk="0" hangingPunct="0">
              <a:lnSpc>
                <a:spcPct val="17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Tariff and Non –Tariff Barriers </a:t>
            </a:r>
            <a:r>
              <a:rPr lang="de-DE" alt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3400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Other Constraints Affecting NTEs Growth 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2F39-EE01-45C0-BA4C-F0D34DF9ACB3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48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818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26524"/>
            <a:ext cx="7058744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32"/>
            <a:ext cx="6934200" cy="1289367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Presentation Outline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9" name="Picture 18" descr="chess button 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75905" y="1462425"/>
            <a:ext cx="664465" cy="58826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95944" y="233345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Zambia’s Regional Trade Policy </a:t>
            </a:r>
            <a:endParaRPr lang="en-US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2273" y="163452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ZDA – An overview, Core Divisions</a:t>
            </a:r>
            <a:endParaRPr lang="en-US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8" name="Picture 17" descr="chess button 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75905" y="2133148"/>
            <a:ext cx="664465" cy="588265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2719007" y="2741647"/>
            <a:ext cx="4694164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hess button 6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01150" y="2883352"/>
            <a:ext cx="664465" cy="588265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2697236" y="3413101"/>
            <a:ext cx="4617964" cy="5016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hess button 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50401" y="3646994"/>
            <a:ext cx="664465" cy="5882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33654" y="3676890"/>
            <a:ext cx="491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Zambia’s Trade Performance</a:t>
            </a:r>
            <a:endParaRPr lang="en-US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828731" y="4100319"/>
            <a:ext cx="36576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35336" y="2057400"/>
            <a:ext cx="454176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57473" y="2687841"/>
            <a:ext cx="512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 Key Interventions for Export Development </a:t>
            </a:r>
            <a:endParaRPr lang="en-US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781948" y="5945420"/>
            <a:ext cx="36576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hess button 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50400" y="4263408"/>
            <a:ext cx="664465" cy="588265"/>
          </a:xfrm>
          <a:prstGeom prst="rect">
            <a:avLst/>
          </a:prstGeom>
        </p:spPr>
      </p:pic>
      <p:pic>
        <p:nvPicPr>
          <p:cNvPr id="35" name="Picture 34" descr="chess button 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52249" y="5400049"/>
            <a:ext cx="664465" cy="58826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2794389" y="4756452"/>
            <a:ext cx="36576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785058" y="5357155"/>
            <a:ext cx="36576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65615" y="4324399"/>
            <a:ext cx="491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Constraints Affecting NTEs Growth</a:t>
            </a:r>
            <a:endParaRPr lang="en-US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58400" y="5398187"/>
            <a:ext cx="491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Potential for Export Growth </a:t>
            </a:r>
            <a:endParaRPr lang="en-US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3" name="Picture 32" descr="chess button 6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41332" y="4817662"/>
            <a:ext cx="664465" cy="58826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923932" y="4815377"/>
            <a:ext cx="59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Under Utilization of Production Capacity</a:t>
            </a:r>
            <a:endParaRPr lang="en-US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A20E-DC51-4B47-9F61-CB2B2BBB2601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J.Simwawa</a:t>
            </a:r>
            <a:r>
              <a:rPr lang="en-US" dirty="0" smtClean="0"/>
              <a:t>- Director Export Development  </a:t>
            </a:r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78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0" y="-102870"/>
            <a:ext cx="9144000" cy="6740307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itchFamily="34" charset="0"/>
            </a:endParaRPr>
          </a:p>
        </p:txBody>
      </p:sp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266700" y="657621"/>
            <a:ext cx="4038600" cy="4512931"/>
          </a:xfrm>
          <a:prstGeom prst="rect">
            <a:avLst/>
          </a:prstGeom>
          <a:solidFill>
            <a:schemeClr val="bg1">
              <a:alpha val="6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80165" tIns="40083" rIns="80165" bIns="40083" anchor="ctr">
            <a:spAutoFit/>
          </a:bodyPr>
          <a:lstStyle/>
          <a:p>
            <a:pPr algn="ctr" eaLnBrk="0">
              <a:defRPr/>
            </a:pPr>
            <a:r>
              <a:rPr lang="lt-LT" b="1" dirty="0">
                <a:cs typeface="Arial" charset="0"/>
              </a:rPr>
              <a:t>A-to-Z </a:t>
            </a:r>
            <a:r>
              <a:rPr lang="en-US" b="1" dirty="0">
                <a:cs typeface="Arial" charset="0"/>
              </a:rPr>
              <a:t>information on </a:t>
            </a:r>
            <a:r>
              <a:rPr lang="lt-LT" b="1" dirty="0">
                <a:cs typeface="Arial" charset="0"/>
              </a:rPr>
              <a:t>the</a:t>
            </a:r>
            <a:r>
              <a:rPr lang="en-US" b="1" dirty="0">
                <a:cs typeface="Arial" charset="0"/>
              </a:rPr>
              <a:t> Zambian </a:t>
            </a:r>
            <a:r>
              <a:rPr lang="lt-LT" b="1" dirty="0">
                <a:cs typeface="Arial" charset="0"/>
              </a:rPr>
              <a:t>market</a:t>
            </a:r>
          </a:p>
          <a:p>
            <a:pPr algn="ctr" eaLnBrk="0">
              <a:defRPr/>
            </a:pPr>
            <a:endParaRPr lang="en-US" b="1" dirty="0">
              <a:cs typeface="Arial" charset="0"/>
            </a:endParaRPr>
          </a:p>
          <a:p>
            <a:pPr algn="ctr" eaLnBrk="0">
              <a:defRPr/>
            </a:pPr>
            <a:r>
              <a:rPr lang="lt-LT" b="1" dirty="0">
                <a:cs typeface="Arial" charset="0"/>
              </a:rPr>
              <a:t>Guidance through the entire </a:t>
            </a:r>
            <a:r>
              <a:rPr lang="en-US" b="1" dirty="0">
                <a:cs typeface="Arial" charset="0"/>
              </a:rPr>
              <a:t>export and </a:t>
            </a:r>
            <a:r>
              <a:rPr lang="lt-LT" b="1" dirty="0">
                <a:cs typeface="Arial" charset="0"/>
              </a:rPr>
              <a:t>investment </a:t>
            </a:r>
            <a:r>
              <a:rPr lang="en-US" b="1" dirty="0">
                <a:cs typeface="Arial" charset="0"/>
              </a:rPr>
              <a:t>process and </a:t>
            </a:r>
            <a:r>
              <a:rPr lang="lt-LT" b="1" dirty="0">
                <a:cs typeface="Arial" charset="0"/>
              </a:rPr>
              <a:t>aftercare</a:t>
            </a:r>
          </a:p>
          <a:p>
            <a:pPr algn="ctr" eaLnBrk="0">
              <a:defRPr/>
            </a:pPr>
            <a:endParaRPr lang="lt-LT" b="1" dirty="0">
              <a:cs typeface="Arial" charset="0"/>
            </a:endParaRPr>
          </a:p>
          <a:p>
            <a:pPr algn="ctr" eaLnBrk="0">
              <a:defRPr/>
            </a:pPr>
            <a:r>
              <a:rPr lang="en-US" b="1" dirty="0">
                <a:cs typeface="Arial" charset="0"/>
              </a:rPr>
              <a:t>Provision of </a:t>
            </a:r>
            <a:r>
              <a:rPr lang="lt-LT" b="1" dirty="0">
                <a:cs typeface="Arial" charset="0"/>
              </a:rPr>
              <a:t>matching </a:t>
            </a:r>
            <a:r>
              <a:rPr lang="en-US" b="1" dirty="0">
                <a:cs typeface="Arial" charset="0"/>
              </a:rPr>
              <a:t>Zambia</a:t>
            </a:r>
            <a:r>
              <a:rPr lang="lt-LT" b="1" dirty="0">
                <a:cs typeface="Arial" charset="0"/>
              </a:rPr>
              <a:t> partners</a:t>
            </a:r>
            <a:r>
              <a:rPr lang="en-US" b="1" dirty="0">
                <a:cs typeface="Arial" charset="0"/>
              </a:rPr>
              <a:t> </a:t>
            </a:r>
            <a:r>
              <a:rPr lang="lt-LT" b="1" dirty="0">
                <a:cs typeface="Arial" charset="0"/>
              </a:rPr>
              <a:t>and building contact networks</a:t>
            </a:r>
          </a:p>
          <a:p>
            <a:pPr algn="ctr" eaLnBrk="0">
              <a:defRPr/>
            </a:pPr>
            <a:endParaRPr lang="en-US" b="1" dirty="0">
              <a:cs typeface="Arial" charset="0"/>
            </a:endParaRPr>
          </a:p>
          <a:p>
            <a:pPr algn="ctr" eaLnBrk="0">
              <a:defRPr/>
            </a:pPr>
            <a:r>
              <a:rPr lang="en-US" b="1" dirty="0">
                <a:cs typeface="Arial" charset="0"/>
              </a:rPr>
              <a:t>Global export market information &amp; product development</a:t>
            </a:r>
          </a:p>
          <a:p>
            <a:pPr algn="ctr" eaLnBrk="0">
              <a:defRPr/>
            </a:pPr>
            <a:endParaRPr lang="en-US" b="1" dirty="0">
              <a:cs typeface="Arial" charset="0"/>
            </a:endParaRPr>
          </a:p>
          <a:p>
            <a:pPr algn="ctr" eaLnBrk="0">
              <a:defRPr/>
            </a:pPr>
            <a:r>
              <a:rPr lang="en-US" b="1" dirty="0">
                <a:cs typeface="Arial" charset="0"/>
              </a:rPr>
              <a:t>SME &amp; business development services</a:t>
            </a:r>
          </a:p>
          <a:p>
            <a:pPr algn="ctr" eaLnBrk="0">
              <a:defRPr/>
            </a:pPr>
            <a:endParaRPr lang="lt-LT" b="1" dirty="0">
              <a:latin typeface="Trebuchet MS" pitchFamily="34" charset="0"/>
              <a:cs typeface="Arial" charset="0"/>
            </a:endParaRPr>
          </a:p>
          <a:p>
            <a:pPr algn="ctr" eaLnBrk="0">
              <a:defRPr/>
            </a:pPr>
            <a:endParaRPr lang="lt-LT" b="1" dirty="0">
              <a:latin typeface="Trebuchet MS" pitchFamily="34" charset="0"/>
              <a:cs typeface="Arial" charset="0"/>
            </a:endParaRPr>
          </a:p>
          <a:p>
            <a:pPr algn="ctr" eaLnBrk="0">
              <a:defRPr/>
            </a:pPr>
            <a:r>
              <a:rPr lang="lt-LT" b="1" u="sng" dirty="0">
                <a:latin typeface="Trebuchet MS" pitchFamily="34" charset="0"/>
                <a:cs typeface="Arial" charset="0"/>
              </a:rPr>
              <a:t>                               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1999" y="2492896"/>
            <a:ext cx="4419601" cy="2677656"/>
          </a:xfrm>
          <a:prstGeom prst="rect">
            <a:avLst/>
          </a:prstGeom>
          <a:solidFill>
            <a:schemeClr val="bg1">
              <a:alpha val="6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365125" indent="-282575" algn="ctr">
              <a:buFont typeface="Wingdings 2" pitchFamily="18" charset="2"/>
              <a:buNone/>
              <a:defRPr/>
            </a:pPr>
            <a:endParaRPr lang="en-US" sz="2000" b="1" u="sng" dirty="0">
              <a:solidFill>
                <a:srgbClr val="071215"/>
              </a:solidFill>
              <a:cs typeface="Arial" charset="0"/>
            </a:endParaRPr>
          </a:p>
          <a:p>
            <a:pPr marL="365125" indent="-282575" algn="ctr"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71215"/>
                </a:solidFill>
                <a:cs typeface="Arial" charset="0"/>
              </a:rPr>
              <a:t>Zambia Development Agency</a:t>
            </a:r>
          </a:p>
          <a:p>
            <a:pPr marL="365125" indent="-282575" algn="ctr"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71215"/>
                </a:solidFill>
                <a:cs typeface="Arial" charset="0"/>
              </a:rPr>
              <a:t>Privatisation House, Nasser RD</a:t>
            </a:r>
          </a:p>
          <a:p>
            <a:pPr marL="365125" indent="-282575" algn="ctr"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71215"/>
                </a:solidFill>
                <a:cs typeface="Arial" charset="0"/>
              </a:rPr>
              <a:t>P.O. Box 30819, LUSAKA. ZAMBIA</a:t>
            </a:r>
          </a:p>
          <a:p>
            <a:pPr marL="365125" indent="-282575" algn="ctr">
              <a:buFont typeface="Wingdings 2" pitchFamily="18" charset="2"/>
              <a:buNone/>
              <a:defRPr/>
            </a:pPr>
            <a:endParaRPr lang="en-US" b="1" dirty="0">
              <a:solidFill>
                <a:srgbClr val="071215"/>
              </a:solidFill>
              <a:cs typeface="Arial" charset="0"/>
            </a:endParaRPr>
          </a:p>
          <a:p>
            <a:pPr marL="365125" indent="-282575" algn="ctr"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71215"/>
                </a:solidFill>
                <a:cs typeface="Arial" charset="0"/>
              </a:rPr>
              <a:t>Tel: +260 211 220177</a:t>
            </a:r>
          </a:p>
          <a:p>
            <a:pPr marL="365125" indent="-282575" algn="ctr"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71215"/>
                </a:solidFill>
                <a:cs typeface="Arial" charset="0"/>
              </a:rPr>
              <a:t>Fax: +260 211 225270</a:t>
            </a:r>
          </a:p>
          <a:p>
            <a:pPr marL="365125" indent="-282575" algn="ctr">
              <a:buFont typeface="Wingdings 2" pitchFamily="18" charset="2"/>
              <a:buNone/>
              <a:defRPr/>
            </a:pPr>
            <a:endParaRPr lang="en-US" sz="2000" b="1" dirty="0">
              <a:solidFill>
                <a:srgbClr val="071215"/>
              </a:solidFill>
              <a:cs typeface="Arial" charset="0"/>
            </a:endParaRPr>
          </a:p>
          <a:p>
            <a:pPr marL="365125" indent="-282575" algn="ctr">
              <a:buFont typeface="Wingdings 2" pitchFamily="18" charset="2"/>
              <a:buNone/>
              <a:defRPr/>
            </a:pPr>
            <a:endParaRPr lang="en-US" sz="2000" b="1" dirty="0">
              <a:solidFill>
                <a:srgbClr val="071215"/>
              </a:solidFill>
              <a:cs typeface="Arial" charset="0"/>
            </a:endParaRPr>
          </a:p>
        </p:txBody>
      </p:sp>
      <p:sp>
        <p:nvSpPr>
          <p:cNvPr id="33802" name="Rectangle 6"/>
          <p:cNvSpPr>
            <a:spLocks noChangeArrowheads="1"/>
          </p:cNvSpPr>
          <p:nvPr/>
        </p:nvSpPr>
        <p:spPr bwMode="auto">
          <a:xfrm>
            <a:off x="4958172" y="4403686"/>
            <a:ext cx="36472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2825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en-US" sz="1800" b="1" dirty="0">
                <a:latin typeface="+mn-lt"/>
              </a:rPr>
              <a:t>Website:  </a:t>
            </a:r>
            <a:r>
              <a:rPr lang="en-US" altLang="en-US" sz="1800" b="1" dirty="0">
                <a:solidFill>
                  <a:srgbClr val="C00000"/>
                </a:solidFill>
                <a:latin typeface="+mn-lt"/>
                <a:hlinkClick r:id="rId3"/>
              </a:rPr>
              <a:t>www.zda.org.zm</a:t>
            </a:r>
            <a:endParaRPr lang="en-US" altLang="en-US" sz="1800" b="1" dirty="0">
              <a:solidFill>
                <a:srgbClr val="C0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en-US" sz="1800" b="1" dirty="0">
                <a:latin typeface="+mn-lt"/>
              </a:rPr>
              <a:t>      Email:</a:t>
            </a:r>
            <a:r>
              <a:rPr lang="en-US" altLang="en-US" sz="1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1800" b="1" dirty="0" smtClean="0">
                <a:solidFill>
                  <a:srgbClr val="C00000"/>
                </a:solidFill>
                <a:latin typeface="+mn-lt"/>
                <a:hlinkClick r:id="rId4"/>
              </a:rPr>
              <a:t>info@zda.org.zm</a:t>
            </a:r>
            <a:r>
              <a:rPr lang="en-US" altLang="en-US" sz="1800" b="1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altLang="en-US" sz="1800" b="1" dirty="0">
              <a:solidFill>
                <a:srgbClr val="C0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altLang="en-US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3803" name="Picture 6" descr="Zambia Development Agency - Facilitating economic growth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lum bright="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41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0" descr="http://www.zda.org.zm/sites/zda/themes/zda/img/banner_images/small_business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495800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6" descr="http://www.zda.org.zm/sites/zda/themes/zda/img/banner_images/export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0200"/>
            <a:ext cx="42672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8" descr="http://www.zda.org.zm/sites/zda/themes/zda/img/banner_images/investmen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419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3DFCAA-F760-4CDF-B224-2C9AC5069F2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t>28/07/15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Presented by J.Simwawa- Director Export Development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D722F-7D75-4149-AB63-2D7E846FAB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1382581"/>
              </p:ext>
            </p:extLst>
          </p:nvPr>
        </p:nvGraphicFramePr>
        <p:xfrm>
          <a:off x="-66673" y="-76200"/>
          <a:ext cx="9058274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-21465" y="76200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 – An Overview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B3FE-5FA0-46E5-A777-DCBBD555E453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5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" y="33867"/>
            <a:ext cx="9144000" cy="1207294"/>
            <a:chOff x="0" y="123697"/>
            <a:chExt cx="12192000" cy="160972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0" y="381208"/>
              <a:ext cx="12192000" cy="832191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ZA" sz="2700" b="1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An Overview…….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697"/>
              <a:ext cx="2838450" cy="16097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" y="3565663"/>
            <a:ext cx="9143999" cy="1537097"/>
            <a:chOff x="0" y="2086"/>
            <a:chExt cx="5760" cy="1056"/>
          </a:xfrm>
        </p:grpSpPr>
        <p:sp>
          <p:nvSpPr>
            <p:cNvPr id="1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67500" tIns="67500" rIns="54000" bIns="67500" anchor="ctr"/>
            <a:lstStyle/>
            <a:p>
              <a:pPr algn="ctr" eaLnBrk="0" hangingPunct="0"/>
              <a:endParaRPr lang="en-US" sz="1350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67500" tIns="67500" rIns="54000" bIns="67500" anchor="ctr"/>
            <a:lstStyle/>
            <a:p>
              <a:pPr algn="ctr" eaLnBrk="0" hangingPunct="0"/>
              <a:endParaRPr lang="en-US" sz="1350" noProof="1">
                <a:latin typeface="Calibri" pitchFamily="34" charset="0"/>
                <a:cs typeface="Arial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88191815"/>
              </p:ext>
            </p:extLst>
          </p:nvPr>
        </p:nvGraphicFramePr>
        <p:xfrm>
          <a:off x="166037" y="1960432"/>
          <a:ext cx="8872085" cy="380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BF3A-BF1B-4733-ADF1-D121F7911B75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67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" y="25400"/>
            <a:ext cx="9144000" cy="1207294"/>
            <a:chOff x="0" y="123697"/>
            <a:chExt cx="12192000" cy="160972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0" y="381208"/>
              <a:ext cx="12192000" cy="832191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ZA" sz="2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Core Divisions </a:t>
              </a:r>
              <a:endParaRPr lang="en-ZA" sz="27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697"/>
              <a:ext cx="2838450" cy="16097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" y="3565663"/>
            <a:ext cx="9143999" cy="1537097"/>
            <a:chOff x="0" y="2086"/>
            <a:chExt cx="5760" cy="1056"/>
          </a:xfrm>
        </p:grpSpPr>
        <p:sp>
          <p:nvSpPr>
            <p:cNvPr id="1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67500" tIns="67500" rIns="54000" bIns="67500" anchor="ctr"/>
            <a:lstStyle/>
            <a:p>
              <a:pPr algn="ctr" eaLnBrk="0" hangingPunct="0"/>
              <a:endParaRPr lang="en-US" sz="1350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67500" tIns="67500" rIns="54000" bIns="67500" anchor="ctr"/>
            <a:lstStyle/>
            <a:p>
              <a:pPr algn="ctr" eaLnBrk="0" hangingPunct="0"/>
              <a:endParaRPr lang="en-US" sz="1350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685800" y="1673760"/>
            <a:ext cx="7889185" cy="3429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ZA" sz="27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Investments Promotion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ZA" sz="27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Export Development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ZA" sz="27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Public Private Partnership and Privatisation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ZA" sz="27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Enterprise Development</a:t>
            </a:r>
            <a:endParaRPr lang="en-ZA" sz="27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BCFF-F9DD-4C68-86E7-5B26C48CF59F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43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-9313" y="4463653"/>
            <a:ext cx="9153313" cy="2241947"/>
            <a:chOff x="0" y="2086"/>
            <a:chExt cx="5760" cy="10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67500" tIns="67500" rIns="54000" bIns="67500" anchor="ctr"/>
            <a:lstStyle/>
            <a:p>
              <a:pPr algn="ctr" eaLnBrk="0" hangingPunct="0"/>
              <a:endParaRPr lang="en-US" sz="1350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67500" tIns="67500" rIns="54000" bIns="67500" anchor="ctr"/>
            <a:lstStyle/>
            <a:p>
              <a:pPr algn="ctr" eaLnBrk="0" hangingPunct="0"/>
              <a:endParaRPr lang="en-US" sz="1350" noProof="1">
                <a:latin typeface="Calibri" pitchFamily="34" charset="0"/>
                <a:cs typeface="Arial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36282408"/>
              </p:ext>
            </p:extLst>
          </p:nvPr>
        </p:nvGraphicFramePr>
        <p:xfrm>
          <a:off x="201639" y="1066800"/>
          <a:ext cx="8911259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381000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Functions of Exports Development Division</a:t>
            </a:r>
            <a:endParaRPr lang="en-US" sz="27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8195-27FC-4ECA-9057-71720108DD1B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78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3"/>
          <p:cNvGrpSpPr>
            <a:grpSpLocks/>
          </p:cNvGrpSpPr>
          <p:nvPr/>
        </p:nvGrpSpPr>
        <p:grpSpPr bwMode="auto">
          <a:xfrm>
            <a:off x="0" y="2580064"/>
            <a:ext cx="9143999" cy="1537097"/>
            <a:chOff x="0" y="2086"/>
            <a:chExt cx="5760" cy="1056"/>
          </a:xfrm>
        </p:grpSpPr>
        <p:sp>
          <p:nvSpPr>
            <p:cNvPr id="4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67500" tIns="67500" rIns="54000" bIns="67500" anchor="ctr"/>
            <a:lstStyle/>
            <a:p>
              <a:pPr algn="ctr" eaLnBrk="0" hangingPunct="0"/>
              <a:endParaRPr lang="en-US" sz="1350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67500" tIns="67500" rIns="54000" bIns="67500" anchor="ctr"/>
            <a:lstStyle/>
            <a:p>
              <a:pPr algn="ctr" eaLnBrk="0" hangingPunct="0"/>
              <a:endParaRPr lang="en-US" sz="1350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342899" y="1371600"/>
            <a:ext cx="8458200" cy="5142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 Narrow" panose="020B0606020202030204" pitchFamily="34" charset="0"/>
              </a:rPr>
              <a:t>Zambia </a:t>
            </a:r>
            <a:r>
              <a:rPr lang="en-GB" sz="2000" dirty="0" smtClean="0">
                <a:latin typeface="Arial Narrow" panose="020B0606020202030204" pitchFamily="34" charset="0"/>
              </a:rPr>
              <a:t>has since 1991 pursued a </a:t>
            </a:r>
            <a:r>
              <a:rPr lang="en-GB" sz="2000" dirty="0">
                <a:latin typeface="Arial Narrow" panose="020B0606020202030204" pitchFamily="34" charset="0"/>
              </a:rPr>
              <a:t>liberal economic and trade </a:t>
            </a:r>
            <a:r>
              <a:rPr lang="en-GB" sz="2000" dirty="0" smtClean="0">
                <a:latin typeface="Arial Narrow" panose="020B0606020202030204" pitchFamily="34" charset="0"/>
              </a:rPr>
              <a:t>policy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Arial Narrow" panose="020B0606020202030204" pitchFamily="34" charset="0"/>
              </a:rPr>
              <a:t>Has membership to the World Trade Organisation (WTO), Southern Africa Development Community (SADC), and the Common Market for Eastern and Southern Africa (COMESA). </a:t>
            </a:r>
            <a:endParaRPr lang="en-GB" sz="2000" dirty="0" smtClean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 Narrow" panose="020B0606020202030204" pitchFamily="34" charset="0"/>
              </a:rPr>
              <a:t>Other GSP Schemes to Zambia’s benefit include AGOA</a:t>
            </a:r>
            <a:r>
              <a:rPr lang="en-US" sz="2000" dirty="0">
                <a:latin typeface="Arial Narrow" panose="020B0606020202030204" pitchFamily="34" charset="0"/>
              </a:rPr>
              <a:t>; EPAS; EBA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Arial Narrow" panose="020B0606020202030204" pitchFamily="34" charset="0"/>
              </a:rPr>
              <a:t>It is one </a:t>
            </a:r>
            <a:r>
              <a:rPr lang="en-GB" sz="2000" dirty="0">
                <a:latin typeface="Arial Narrow" panose="020B0606020202030204" pitchFamily="34" charset="0"/>
              </a:rPr>
              <a:t>of the most open </a:t>
            </a:r>
            <a:r>
              <a:rPr lang="en-GB" sz="2000" dirty="0" smtClean="0">
                <a:latin typeface="Arial Narrow" panose="020B0606020202030204" pitchFamily="34" charset="0"/>
              </a:rPr>
              <a:t>economies </a:t>
            </a:r>
            <a:r>
              <a:rPr lang="en-GB" sz="2000" dirty="0">
                <a:latin typeface="Arial Narrow" panose="020B0606020202030204" pitchFamily="34" charset="0"/>
              </a:rPr>
              <a:t>in the </a:t>
            </a:r>
            <a:r>
              <a:rPr lang="en-GB" sz="2000" dirty="0" smtClean="0">
                <a:latin typeface="Arial Narrow" panose="020B0606020202030204" pitchFamily="34" charset="0"/>
              </a:rPr>
              <a:t>world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Arial Narrow" panose="020B0606020202030204" pitchFamily="34" charset="0"/>
              </a:rPr>
              <a:t>Its trade </a:t>
            </a:r>
            <a:r>
              <a:rPr lang="en-GB" sz="2000" dirty="0">
                <a:latin typeface="Arial Narrow" panose="020B0606020202030204" pitchFamily="34" charset="0"/>
              </a:rPr>
              <a:t>openness index </a:t>
            </a:r>
            <a:r>
              <a:rPr lang="en-GB" sz="2000" dirty="0" smtClean="0">
                <a:latin typeface="Arial Narrow" panose="020B0606020202030204" pitchFamily="34" charset="0"/>
              </a:rPr>
              <a:t>stood at </a:t>
            </a:r>
            <a:r>
              <a:rPr lang="en-GB" sz="2000" dirty="0">
                <a:latin typeface="Arial Narrow" panose="020B0606020202030204" pitchFamily="34" charset="0"/>
              </a:rPr>
              <a:t>82 % in </a:t>
            </a:r>
            <a:r>
              <a:rPr lang="en-GB" sz="2000" dirty="0" smtClean="0">
                <a:latin typeface="Arial Narrow" panose="020B0606020202030204" pitchFamily="34" charset="0"/>
              </a:rPr>
              <a:t>2014 (World Bank)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Arial Narrow" panose="020B0606020202030204" pitchFamily="34" charset="0"/>
              </a:rPr>
              <a:t>And was 76 </a:t>
            </a:r>
            <a:r>
              <a:rPr lang="en-GB" sz="2000" dirty="0">
                <a:latin typeface="Arial Narrow" panose="020B0606020202030204" pitchFamily="34" charset="0"/>
              </a:rPr>
              <a:t>% in 2013 </a:t>
            </a:r>
            <a:r>
              <a:rPr lang="en-GB" sz="2000" dirty="0" smtClean="0">
                <a:latin typeface="Arial Narrow" panose="020B0606020202030204" pitchFamily="34" charset="0"/>
              </a:rPr>
              <a:t>(</a:t>
            </a:r>
            <a:r>
              <a:rPr lang="en-GB" sz="2000" dirty="0">
                <a:latin typeface="Arial Narrow" panose="020B0606020202030204" pitchFamily="34" charset="0"/>
              </a:rPr>
              <a:t>World Bank Database 2014</a:t>
            </a:r>
            <a:r>
              <a:rPr lang="en-GB" sz="2000" dirty="0" smtClean="0">
                <a:latin typeface="Arial Narrow" panose="020B0606020202030204" pitchFamily="34" charset="0"/>
              </a:rPr>
              <a:t>)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81000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Zambia's Regional Trade Policy </a:t>
            </a:r>
            <a:endParaRPr lang="en-US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100B-2C88-4E5A-AD9A-7997A9E5CA0B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49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1295400"/>
            <a:ext cx="7548770" cy="4665453"/>
          </a:xfrm>
          <a:prstGeom prst="rect">
            <a:avLst/>
          </a:prstGeom>
          <a:solidFill>
            <a:srgbClr val="A9C57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Fairs </a:t>
            </a:r>
            <a:r>
              <a:rPr lang="en-US" sz="2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&amp; Exhibitions</a:t>
            </a:r>
          </a:p>
          <a:p>
            <a:pPr marL="1371600" lvl="2" indent="-4572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Africa Big </a:t>
            </a: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Seven</a:t>
            </a:r>
            <a:endParaRPr lang="en-US" sz="29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371600" lvl="2" indent="-4572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All Africa Leather </a:t>
            </a: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Fair</a:t>
            </a:r>
          </a:p>
          <a:p>
            <a:pPr marL="1371600" lvl="2" indent="-4572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Democratic </a:t>
            </a:r>
            <a:r>
              <a:rPr lang="en-US" sz="2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Republic of Congo Trade Mission and Solo Exhibition</a:t>
            </a:r>
          </a:p>
          <a:p>
            <a:pPr marL="1371600" lvl="2" indent="-4572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Botswana Global </a:t>
            </a: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Expo</a:t>
            </a:r>
          </a:p>
          <a:p>
            <a:pPr marL="1371600" lvl="2" indent="-4572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Zambia International Trade Fair, Zambia Agriculture and Commercial Show</a:t>
            </a:r>
            <a:endParaRPr lang="en-US" sz="29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Market Research (Mozambique, Botswana, Namibia, Burundi, Rwanda )</a:t>
            </a: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Product Value chain development (Honey)</a:t>
            </a: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Trade Logistics Study in </a:t>
            </a:r>
            <a:r>
              <a:rPr lang="en-US" sz="29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Nakonde</a:t>
            </a: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and </a:t>
            </a:r>
            <a:r>
              <a:rPr lang="en-US" sz="29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Chirundu</a:t>
            </a: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Explored border processes </a:t>
            </a: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  </a:t>
            </a:r>
            <a:r>
              <a:rPr lang="en-US" sz="2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challenges faced by exporters</a:t>
            </a: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Trade </a:t>
            </a:r>
            <a:r>
              <a:rPr lang="en-US" sz="2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Negotiations</a:t>
            </a: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SADC Trade in Services</a:t>
            </a: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Tripartite Trade Negotiations</a:t>
            </a: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9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COMESA Summit, Exhibitions </a:t>
            </a:r>
            <a:r>
              <a:rPr lang="en-US" sz="29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and Negotiations</a:t>
            </a: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33400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Key Interventions For Export Development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6649-EE97-48BC-B7D9-42CA57ECADF0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997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3"/>
          <p:cNvGrpSpPr>
            <a:grpSpLocks/>
          </p:cNvGrpSpPr>
          <p:nvPr/>
        </p:nvGrpSpPr>
        <p:grpSpPr bwMode="auto">
          <a:xfrm>
            <a:off x="0" y="2580064"/>
            <a:ext cx="9143999" cy="1537097"/>
            <a:chOff x="0" y="2086"/>
            <a:chExt cx="5760" cy="1056"/>
          </a:xfrm>
        </p:grpSpPr>
        <p:sp>
          <p:nvSpPr>
            <p:cNvPr id="4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67500" tIns="67500" rIns="54000" bIns="67500" anchor="ctr"/>
            <a:lstStyle/>
            <a:p>
              <a:pPr algn="ctr" eaLnBrk="0" hangingPunct="0"/>
              <a:endParaRPr lang="en-US" sz="1350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67500" tIns="67500" rIns="54000" bIns="67500" anchor="ctr"/>
            <a:lstStyle/>
            <a:p>
              <a:pPr algn="ctr" eaLnBrk="0" hangingPunct="0"/>
              <a:endParaRPr lang="en-US" sz="1350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771331" y="1401041"/>
            <a:ext cx="7229669" cy="541090"/>
          </a:xfrm>
          <a:prstGeom prst="rect">
            <a:avLst/>
          </a:prstGeom>
          <a:solidFill>
            <a:srgbClr val="0066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NTEs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Trends  2010 to 2014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ZA" sz="20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156361"/>
              </p:ext>
            </p:extLst>
          </p:nvPr>
        </p:nvGraphicFramePr>
        <p:xfrm>
          <a:off x="771331" y="2272833"/>
          <a:ext cx="7239000" cy="222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Worksheet" r:id="rId4" imgW="5238710" imgH="1609669" progId="Excel.Sheet.12">
                  <p:embed/>
                </p:oleObj>
              </mc:Choice>
              <mc:Fallback>
                <p:oleObj name="Worksheet" r:id="rId4" imgW="5238710" imgH="16096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1331" y="2272833"/>
                        <a:ext cx="7239000" cy="2222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-1" y="222018"/>
            <a:ext cx="9144000" cy="6085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7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Zambia's Trade Performance 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391A-AED6-4DFA-8BDF-C88F005EA586}" type="datetime1">
              <a:rPr lang="en-ZA" smtClean="0"/>
              <a:t>28/07/15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J.Simwawa- Director Export Development  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2AA0-1180-4365-A471-4445F35870E2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47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PPP_PGENE_PRD_Table_Of_Contents_4</Template>
  <TotalTime>27980</TotalTime>
  <Words>951</Words>
  <Application>Microsoft Macintosh PowerPoint</Application>
  <PresentationFormat>On-screen Show (4:3)</PresentationFormat>
  <Paragraphs>256</Paragraphs>
  <Slides>20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1_Office Theme</vt:lpstr>
      <vt:lpstr>Office Theme</vt:lpstr>
      <vt:lpstr>Worksheet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Preferred type of International activities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Wanga</dc:creator>
  <cp:lastModifiedBy>John Paton</cp:lastModifiedBy>
  <cp:revision>734</cp:revision>
  <cp:lastPrinted>2015-07-19T13:47:14Z</cp:lastPrinted>
  <dcterms:created xsi:type="dcterms:W3CDTF">2013-09-27T08:06:47Z</dcterms:created>
  <dcterms:modified xsi:type="dcterms:W3CDTF">2015-07-28T10:14:29Z</dcterms:modified>
</cp:coreProperties>
</file>