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69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3570"/>
  </p:normalViewPr>
  <p:slideViewPr>
    <p:cSldViewPr>
      <p:cViewPr>
        <p:scale>
          <a:sx n="130" d="100"/>
          <a:sy n="130" d="100"/>
        </p:scale>
        <p:origin x="-72" y="-1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DAE9-D908-4D05-AA67-4B9B2AE2A858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F4FF8-39AE-4743-8E1C-AD5D38776EBC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712733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FB3E-8D4F-460A-8044-F725168C6830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4DCB2-983D-4391-A405-4096296F6D56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7785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01C2-9492-46DB-9F25-58D315874E8E}" type="datetimeFigureOut">
              <a:rPr lang="en-ZW" smtClean="0"/>
              <a:pPr/>
              <a:t>30/4/2016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BDFD-D4D0-4C95-9505-888892CC478C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Zambian tourism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April 28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r>
              <a:rPr lang="en-US" dirty="0" err="1" smtClean="0"/>
              <a:t>Edjan</a:t>
            </a:r>
            <a:r>
              <a:rPr lang="en-US" dirty="0" smtClean="0"/>
              <a:t> van der </a:t>
            </a:r>
            <a:r>
              <a:rPr lang="en-US" dirty="0" err="1" smtClean="0"/>
              <a:t>Heide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Rewards to invest in tourism for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one of the fastest growing industries worldwide</a:t>
            </a:r>
          </a:p>
          <a:p>
            <a:pPr lvl="1"/>
            <a:r>
              <a:rPr lang="en-US" dirty="0" smtClean="0"/>
              <a:t>Will keep growing for coming 50 years</a:t>
            </a:r>
          </a:p>
          <a:p>
            <a:r>
              <a:rPr lang="en-US" dirty="0" smtClean="0"/>
              <a:t>Revenues tourism worldwide are growing fast</a:t>
            </a:r>
          </a:p>
          <a:p>
            <a:r>
              <a:rPr lang="en-US" dirty="0" smtClean="0"/>
              <a:t>Enormous employment potential</a:t>
            </a:r>
          </a:p>
          <a:p>
            <a:r>
              <a:rPr lang="en-US" dirty="0" smtClean="0"/>
              <a:t>You can sell the same product endlessly!!!!!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4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attractiveness tourism to agriculture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06725"/>
          </a:xfrm>
        </p:spPr>
        <p:txBody>
          <a:bodyPr/>
          <a:lstStyle/>
          <a:p>
            <a:r>
              <a:rPr lang="en-US" dirty="0" smtClean="0"/>
              <a:t>16% VAT on tourism</a:t>
            </a:r>
          </a:p>
          <a:p>
            <a:r>
              <a:rPr lang="en-US" dirty="0" smtClean="0"/>
              <a:t>35% tax on profit</a:t>
            </a:r>
          </a:p>
          <a:p>
            <a:r>
              <a:rPr lang="en-US" dirty="0" smtClean="0"/>
              <a:t>10% service levy</a:t>
            </a:r>
          </a:p>
          <a:p>
            <a:r>
              <a:rPr lang="en-US" dirty="0" smtClean="0"/>
              <a:t>Introduction tourism levy</a:t>
            </a:r>
          </a:p>
          <a:p>
            <a:r>
              <a:rPr lang="en-US" dirty="0" smtClean="0"/>
              <a:t>High wages</a:t>
            </a:r>
          </a:p>
          <a:p>
            <a:r>
              <a:rPr lang="en-US" dirty="0" smtClean="0"/>
              <a:t>No subsidies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30525"/>
          </a:xfrm>
        </p:spPr>
        <p:txBody>
          <a:bodyPr/>
          <a:lstStyle/>
          <a:p>
            <a:r>
              <a:rPr lang="en-US" dirty="0" smtClean="0"/>
              <a:t>No VAT</a:t>
            </a:r>
          </a:p>
          <a:p>
            <a:r>
              <a:rPr lang="en-US" dirty="0" smtClean="0"/>
              <a:t>10% tax on profit</a:t>
            </a:r>
          </a:p>
          <a:p>
            <a:r>
              <a:rPr lang="en-US" dirty="0" smtClean="0"/>
              <a:t>No service levy</a:t>
            </a:r>
          </a:p>
          <a:p>
            <a:r>
              <a:rPr lang="en-US" dirty="0" smtClean="0"/>
              <a:t>No agriculture levy</a:t>
            </a:r>
          </a:p>
          <a:p>
            <a:r>
              <a:rPr lang="en-US" dirty="0" smtClean="0"/>
              <a:t>Lower wages</a:t>
            </a:r>
          </a:p>
          <a:p>
            <a:r>
              <a:rPr lang="en-US" dirty="0" smtClean="0"/>
              <a:t>Subsidies on certain inputs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334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Would you invest in tourism or agriculture?</a:t>
            </a:r>
          </a:p>
          <a:p>
            <a:pPr algn="ctr"/>
            <a:r>
              <a:rPr lang="en-US" sz="2800" dirty="0" smtClean="0"/>
              <a:t>Make it both!!!!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07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 tourism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potential which can be utilized relatively quickly </a:t>
            </a:r>
            <a:endParaRPr lang="en-US" dirty="0"/>
          </a:p>
          <a:p>
            <a:r>
              <a:rPr lang="en-US" dirty="0" smtClean="0"/>
              <a:t>Zambia has everything it takes within its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tourism</a:t>
            </a:r>
          </a:p>
          <a:p>
            <a:pPr lvl="1"/>
            <a:r>
              <a:rPr lang="en-US" dirty="0" smtClean="0"/>
              <a:t>Overnight visitors</a:t>
            </a:r>
          </a:p>
          <a:p>
            <a:pPr lvl="2"/>
            <a:r>
              <a:rPr lang="en-US" dirty="0" smtClean="0"/>
              <a:t>International tourism: from other countries</a:t>
            </a:r>
          </a:p>
          <a:p>
            <a:pPr lvl="2"/>
            <a:r>
              <a:rPr lang="en-US" dirty="0" smtClean="0"/>
              <a:t>Domestic tourism: from within the country</a:t>
            </a:r>
          </a:p>
          <a:p>
            <a:pPr lvl="2"/>
            <a:r>
              <a:rPr lang="en-US" dirty="0" smtClean="0"/>
              <a:t>Business travel is included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status of tourism in Zambia</a:t>
            </a:r>
          </a:p>
          <a:p>
            <a:pPr lvl="1"/>
            <a:r>
              <a:rPr lang="en-US" dirty="0" smtClean="0"/>
              <a:t>Stable but stays behind growth region</a:t>
            </a:r>
          </a:p>
          <a:p>
            <a:pPr lvl="1"/>
            <a:r>
              <a:rPr lang="en-US" dirty="0" smtClean="0"/>
              <a:t>Huge potential waiting to </a:t>
            </a:r>
            <a:r>
              <a:rPr lang="en-US" smtClean="0"/>
              <a:t>come out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tourism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Diversification of economy</a:t>
            </a:r>
          </a:p>
          <a:p>
            <a:r>
              <a:rPr lang="en-US" dirty="0" smtClean="0"/>
              <a:t>Important foreign exchange earner</a:t>
            </a:r>
          </a:p>
          <a:p>
            <a:r>
              <a:rPr lang="en-US" dirty="0" smtClean="0"/>
              <a:t>Tourism is an important creator of jobs</a:t>
            </a:r>
          </a:p>
          <a:p>
            <a:r>
              <a:rPr lang="en-US" dirty="0" smtClean="0"/>
              <a:t>Brings (in Safari tourism) jobs to rural areas</a:t>
            </a:r>
          </a:p>
          <a:p>
            <a:r>
              <a:rPr lang="en-US" dirty="0" smtClean="0"/>
              <a:t>Industry with big trickle down effect</a:t>
            </a:r>
          </a:p>
          <a:p>
            <a:pPr lvl="1"/>
            <a:r>
              <a:rPr lang="en-US" dirty="0" smtClean="0"/>
              <a:t>Income tourism stays in Zambia</a:t>
            </a:r>
          </a:p>
          <a:p>
            <a:r>
              <a:rPr lang="en-US" dirty="0" smtClean="0"/>
              <a:t>Tourism catalyst for other industries</a:t>
            </a:r>
          </a:p>
          <a:p>
            <a:pPr lvl="1"/>
            <a:r>
              <a:rPr lang="en-US" dirty="0" smtClean="0"/>
              <a:t>Countries rarely visited are not popular for investment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2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tourism in </a:t>
            </a:r>
            <a:r>
              <a:rPr lang="en-US" dirty="0"/>
              <a:t>k</a:t>
            </a:r>
            <a:r>
              <a:rPr lang="en-US" dirty="0" smtClean="0"/>
              <a:t>ey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9% of GDP worldwide comes from tourism</a:t>
            </a:r>
          </a:p>
          <a:p>
            <a:r>
              <a:rPr lang="en-US" dirty="0" smtClean="0"/>
              <a:t>1 out 11 of jobs worldwide in tourism</a:t>
            </a:r>
          </a:p>
          <a:p>
            <a:r>
              <a:rPr lang="en-US" dirty="0" smtClean="0"/>
              <a:t>Total revenue in 2014 USD 1 250 000 000 000</a:t>
            </a:r>
          </a:p>
          <a:p>
            <a:pPr lvl="1"/>
            <a:r>
              <a:rPr lang="en-US" dirty="0" smtClean="0"/>
              <a:t>1 250 billion dollar</a:t>
            </a:r>
          </a:p>
          <a:p>
            <a:pPr lvl="1"/>
            <a:r>
              <a:rPr lang="en-US" dirty="0" smtClean="0"/>
              <a:t>3 times revenue 1995 </a:t>
            </a:r>
          </a:p>
          <a:p>
            <a:r>
              <a:rPr lang="en-US" dirty="0" smtClean="0"/>
              <a:t>Number of international tourist 1 133 000 000</a:t>
            </a:r>
          </a:p>
          <a:p>
            <a:pPr lvl="1"/>
            <a:r>
              <a:rPr lang="en-US" dirty="0" smtClean="0"/>
              <a:t>1 133 million </a:t>
            </a:r>
          </a:p>
          <a:p>
            <a:pPr lvl="1"/>
            <a:r>
              <a:rPr lang="en-US" dirty="0" smtClean="0"/>
              <a:t>2 times number of tourists compared to 1995</a:t>
            </a:r>
          </a:p>
          <a:p>
            <a:r>
              <a:rPr lang="en-US" dirty="0" smtClean="0"/>
              <a:t>Around 5 billion domestic tourists a year</a:t>
            </a:r>
          </a:p>
          <a:p>
            <a:r>
              <a:rPr lang="en-US" dirty="0" smtClean="0"/>
              <a:t>Tourism will continue </a:t>
            </a:r>
            <a:r>
              <a:rPr lang="en-US" dirty="0" smtClean="0"/>
              <a:t>to grow fast </a:t>
            </a:r>
            <a:r>
              <a:rPr lang="en-US" dirty="0" smtClean="0"/>
              <a:t>in the </a:t>
            </a:r>
            <a:r>
              <a:rPr lang="en-US" dirty="0" smtClean="0"/>
              <a:t>coming 20 years</a:t>
            </a:r>
          </a:p>
        </p:txBody>
      </p:sp>
    </p:spTree>
    <p:extLst>
      <p:ext uri="{BB962C8B-B14F-4D97-AF65-F5344CB8AC3E}">
        <p14:creationId xmlns:p14="http://schemas.microsoft.com/office/powerpoint/2010/main" val="169843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tourism in Zambia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Comparison neighboring countries:</a:t>
            </a:r>
          </a:p>
          <a:p>
            <a:pPr lvl="1"/>
            <a:r>
              <a:rPr lang="en-US" dirty="0" smtClean="0"/>
              <a:t>Namibia: 1.3 x more tourists, 3 x more revenue</a:t>
            </a:r>
          </a:p>
          <a:p>
            <a:pPr lvl="1"/>
            <a:r>
              <a:rPr lang="en-US" dirty="0" smtClean="0"/>
              <a:t>Botswana: 2x more visitors, 5 x more revenue</a:t>
            </a:r>
          </a:p>
          <a:p>
            <a:pPr lvl="1"/>
            <a:r>
              <a:rPr lang="en-US" dirty="0" smtClean="0"/>
              <a:t>Zimbabwe: 2 x more visitors, 5 x more revenue</a:t>
            </a:r>
          </a:p>
          <a:p>
            <a:pPr lvl="1"/>
            <a:r>
              <a:rPr lang="en-US" dirty="0" smtClean="0"/>
              <a:t>Tanzania: 1.2 x more tourists, 10 x more revenue</a:t>
            </a:r>
          </a:p>
          <a:p>
            <a:r>
              <a:rPr lang="en-US" dirty="0" smtClean="0"/>
              <a:t>Conclusion: </a:t>
            </a:r>
          </a:p>
          <a:p>
            <a:pPr lvl="1"/>
            <a:r>
              <a:rPr lang="en-US" dirty="0" smtClean="0"/>
              <a:t>Zambia does not perform well on visitor numbers</a:t>
            </a:r>
          </a:p>
          <a:p>
            <a:pPr lvl="1"/>
            <a:r>
              <a:rPr lang="en-US" dirty="0" smtClean="0"/>
              <a:t>Zambia performs very </a:t>
            </a:r>
            <a:r>
              <a:rPr lang="en-US" dirty="0" smtClean="0"/>
              <a:t>poorly </a:t>
            </a:r>
            <a:r>
              <a:rPr lang="en-US" dirty="0" smtClean="0"/>
              <a:t>on revenue per visitor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poor performance tourism Zambia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Zambia is not well known as tourism destination (other countries much better known)</a:t>
            </a:r>
          </a:p>
          <a:p>
            <a:r>
              <a:rPr lang="en-US" dirty="0" smtClean="0"/>
              <a:t>Average stay of tourists in Zambia is very short compared to competing countries</a:t>
            </a:r>
          </a:p>
          <a:p>
            <a:r>
              <a:rPr lang="en-US" dirty="0" smtClean="0"/>
              <a:t>Tourism season in Zambia is very seasonal</a:t>
            </a:r>
          </a:p>
          <a:p>
            <a:pPr lvl="1"/>
            <a:r>
              <a:rPr lang="en-US" dirty="0" smtClean="0"/>
              <a:t>Poor infrastructure at tourism attractions, when the rains start most roads in National Parks close</a:t>
            </a:r>
          </a:p>
          <a:p>
            <a:r>
              <a:rPr lang="en-US" dirty="0" smtClean="0"/>
              <a:t>Zambia </a:t>
            </a:r>
            <a:r>
              <a:rPr lang="en-US" dirty="0" smtClean="0"/>
              <a:t>is an </a:t>
            </a:r>
            <a:r>
              <a:rPr lang="en-US" dirty="0" smtClean="0"/>
              <a:t>expensive country for tourists</a:t>
            </a:r>
          </a:p>
          <a:p>
            <a:pPr lvl="1"/>
            <a:r>
              <a:rPr lang="en-US" dirty="0" smtClean="0"/>
              <a:t>Costs of doing business much higher compared to competing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0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Zambia have more potential for tourism?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Yes!!!!</a:t>
            </a:r>
          </a:p>
          <a:p>
            <a:r>
              <a:rPr lang="en-US" dirty="0" smtClean="0"/>
              <a:t>Zambia has lots to offer to tourists</a:t>
            </a:r>
          </a:p>
          <a:p>
            <a:pPr lvl="1"/>
            <a:r>
              <a:rPr lang="en-US" dirty="0" smtClean="0"/>
              <a:t>Victoria Falls</a:t>
            </a:r>
          </a:p>
          <a:p>
            <a:pPr lvl="1"/>
            <a:r>
              <a:rPr lang="en-US" dirty="0" smtClean="0"/>
              <a:t>Spectacular National Parks and Rivers</a:t>
            </a:r>
          </a:p>
          <a:p>
            <a:pPr lvl="1"/>
            <a:r>
              <a:rPr lang="en-US" dirty="0" smtClean="0"/>
              <a:t>Very friendly people</a:t>
            </a:r>
          </a:p>
          <a:p>
            <a:r>
              <a:rPr lang="en-US" dirty="0" smtClean="0"/>
              <a:t>Zambia can be a top destination for Eco tourism</a:t>
            </a:r>
          </a:p>
          <a:p>
            <a:pPr lvl="1"/>
            <a:r>
              <a:rPr lang="en-US" dirty="0" smtClean="0"/>
              <a:t>Nature based</a:t>
            </a:r>
          </a:p>
          <a:p>
            <a:pPr lvl="1"/>
            <a:r>
              <a:rPr lang="en-US" dirty="0" smtClean="0"/>
              <a:t>Sustainable</a:t>
            </a:r>
          </a:p>
          <a:p>
            <a:pPr lvl="1"/>
            <a:r>
              <a:rPr lang="en-US" dirty="0" smtClean="0"/>
              <a:t>Community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0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for development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Underfunded Park Management</a:t>
            </a:r>
          </a:p>
          <a:p>
            <a:pPr lvl="1"/>
            <a:r>
              <a:rPr lang="en-US" dirty="0" smtClean="0"/>
              <a:t>Natural resources are not well protected</a:t>
            </a:r>
          </a:p>
          <a:p>
            <a:r>
              <a:rPr lang="en-US" dirty="0" smtClean="0"/>
              <a:t>Underfunded Tourism Board (3 to 5 times lower compared to surrounding countries)</a:t>
            </a:r>
          </a:p>
          <a:p>
            <a:r>
              <a:rPr lang="en-US" dirty="0" smtClean="0"/>
              <a:t>Poor infrastructure at tourist attractions</a:t>
            </a:r>
          </a:p>
          <a:p>
            <a:pPr lvl="1"/>
            <a:r>
              <a:rPr lang="en-US" dirty="0" smtClean="0"/>
              <a:t>Very seasonal because of road networks in National Parks</a:t>
            </a:r>
          </a:p>
          <a:p>
            <a:r>
              <a:rPr lang="en-US" dirty="0" smtClean="0"/>
              <a:t>Very expensive to do business</a:t>
            </a:r>
          </a:p>
          <a:p>
            <a:r>
              <a:rPr lang="en-US" dirty="0" smtClean="0"/>
              <a:t>Investment in tourism in Zambia generally not profitable</a:t>
            </a:r>
          </a:p>
          <a:p>
            <a:pPr lvl="1"/>
            <a:r>
              <a:rPr lang="en-US" dirty="0"/>
              <a:t>Major investors in Zambian tourism reduce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/>
              <a:t>Highest taxes on tourism in </a:t>
            </a:r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Highest tax of all industries in Zambia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7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Invest in Tourism Board, Park Management and Tourism Infrastructure</a:t>
            </a:r>
          </a:p>
          <a:p>
            <a:r>
              <a:rPr lang="en-US" dirty="0" smtClean="0"/>
              <a:t>Make Zambia attractive for investors in tourism</a:t>
            </a:r>
          </a:p>
          <a:p>
            <a:pPr lvl="1"/>
            <a:r>
              <a:rPr lang="en-US" dirty="0" smtClean="0"/>
              <a:t>Lowering taxes in tourism to attract investors </a:t>
            </a:r>
            <a:endParaRPr lang="en-US" dirty="0"/>
          </a:p>
          <a:p>
            <a:r>
              <a:rPr lang="en-US" dirty="0" smtClean="0"/>
              <a:t>Reduce costs of doing business to attract more tourists</a:t>
            </a:r>
            <a:endParaRPr lang="en-US" dirty="0"/>
          </a:p>
          <a:p>
            <a:r>
              <a:rPr lang="en-US" dirty="0" smtClean="0"/>
              <a:t>Create a bigger revenue base by growing the tourism industry</a:t>
            </a:r>
          </a:p>
        </p:txBody>
      </p:sp>
    </p:spTree>
    <p:extLst>
      <p:ext uri="{BB962C8B-B14F-4D97-AF65-F5344CB8AC3E}">
        <p14:creationId xmlns:p14="http://schemas.microsoft.com/office/powerpoint/2010/main" val="136724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600</Words>
  <Application>Microsoft Macintosh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Potential Zambian tourism</vt:lpstr>
      <vt:lpstr>Intro</vt:lpstr>
      <vt:lpstr>Why is tourism important</vt:lpstr>
      <vt:lpstr>World tourism in key figures</vt:lpstr>
      <vt:lpstr>Position tourism in Zambia</vt:lpstr>
      <vt:lpstr>Reasons poor performance tourism Zambia</vt:lpstr>
      <vt:lpstr>Does Zambia have more potential for tourism?</vt:lpstr>
      <vt:lpstr>Barriers for development tourism</vt:lpstr>
      <vt:lpstr>Way forward</vt:lpstr>
      <vt:lpstr>Rewards to invest in tourism for Government</vt:lpstr>
      <vt:lpstr>Comparing attractiveness tourism to agriculture</vt:lpstr>
      <vt:lpstr>Outlook tourism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the Eco Tourism Industry</dc:title>
  <dc:creator>Horse stuff</dc:creator>
  <cp:lastModifiedBy>John Paton</cp:lastModifiedBy>
  <cp:revision>29</cp:revision>
  <cp:lastPrinted>2016-04-28T15:21:58Z</cp:lastPrinted>
  <dcterms:created xsi:type="dcterms:W3CDTF">2013-10-09T15:02:52Z</dcterms:created>
  <dcterms:modified xsi:type="dcterms:W3CDTF">2016-04-30T09:23:59Z</dcterms:modified>
</cp:coreProperties>
</file>