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421" r:id="rId3"/>
    <p:sldId id="375" r:id="rId4"/>
    <p:sldId id="433" r:id="rId5"/>
    <p:sldId id="434" r:id="rId6"/>
    <p:sldId id="429" r:id="rId7"/>
    <p:sldId id="432" r:id="rId8"/>
    <p:sldId id="435" r:id="rId9"/>
    <p:sldId id="436" r:id="rId10"/>
    <p:sldId id="385" r:id="rId11"/>
    <p:sldId id="423" r:id="rId12"/>
    <p:sldId id="424" r:id="rId13"/>
    <p:sldId id="427" r:id="rId14"/>
    <p:sldId id="428" r:id="rId15"/>
    <p:sldId id="389" r:id="rId16"/>
    <p:sldId id="420" r:id="rId1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il Sinha" initials="SS" lastIdx="2" clrIdx="0"/>
  <p:cmAuthor id="1" name="Ignacio Fiestas" initials="IF" lastIdx="0" clrIdx="1"/>
  <p:cmAuthor id="2" name="Katie Clancy" initials="K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6" autoAdjust="0"/>
    <p:restoredTop sz="85142" autoAdjust="0"/>
  </p:normalViewPr>
  <p:slideViewPr>
    <p:cSldViewPr>
      <p:cViewPr varScale="1">
        <p:scale>
          <a:sx n="59" d="100"/>
          <a:sy n="59" d="100"/>
        </p:scale>
        <p:origin x="7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6706793-FC0E-442C-864B-1D11DB84744C}" type="datetimeFigureOut">
              <a:rPr lang="en-GB" smtClean="0"/>
              <a:t>31/05/2016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08641"/>
            <a:ext cx="2945024" cy="49577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57F7A92-CEAC-4BFE-A86A-6E30DB74097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74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FD14590-3E91-45F4-ABCE-5217D5B1AD78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CC9F00E0-F33E-45B2-8D53-98206FDDA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3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F00E0-F33E-45B2-8D53-98206FDDACF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6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 defTabSz="897301">
              <a:buFont typeface="Arial" panose="020B0604020202020204" pitchFamily="34" charset="0"/>
              <a:buChar char="•"/>
              <a:defRPr/>
            </a:pPr>
            <a:r>
              <a:rPr lang="en-US" dirty="0"/>
              <a:t>Nyamuka Zambia was established as a recognisable brand generating interest within the key catchment areas of</a:t>
            </a:r>
            <a:r>
              <a:rPr lang="en-US" baseline="0" dirty="0"/>
              <a:t> Lusaka &amp; Copperbelt – However, also got coverage outside of these key catchment areas interest came in from all over Zambia.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Nyamuka Zambia gained significant media through mainstream media outlets such as newspapers, radio and television.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In addition Nyamuka developed a significant social media presence through Facebook and Twitter.  Facebook alone has over 10,500 likes while</a:t>
            </a:r>
            <a:r>
              <a:rPr lang="en-US" baseline="0" dirty="0"/>
              <a:t> twitter has over 500 followers.  Significant levels of engagement particularly in phase one were recorded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defTabSz="897301">
              <a:defRPr/>
            </a:pPr>
            <a:endParaRPr lang="en-US" baseline="0" dirty="0"/>
          </a:p>
          <a:p>
            <a:pPr defTabSz="89730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1C67-3074-4066-955D-0F54B027881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19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4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1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7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3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5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3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44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1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59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80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3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61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5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 descr="S:\0 Administration\NALL Logo\NALL_logo_non_transparen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6437"/>
            <a:ext cx="936104" cy="6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PZ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93" y="6091718"/>
            <a:ext cx="1230907" cy="76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61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476E-9DFA-4D1D-8809-626219C8BA42}" type="datetimeFigureOut">
              <a:rPr lang="en-US" smtClean="0"/>
              <a:pPr/>
              <a:t>5/31/16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497FF-0167-4850-A8B7-5ECDF3F52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5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0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ayo@pepzambia.com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blp@pepzambia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80920" cy="302433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British Chamber of Commerce</a:t>
            </a:r>
            <a:br>
              <a:rPr lang="en-GB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Entrepreneurship Event</a:t>
            </a:r>
            <a:br>
              <a:rPr lang="en-GB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Bayo Akindeinde</a:t>
            </a:r>
            <a:br>
              <a:rPr lang="en-GB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PEPZ Team Leader</a:t>
            </a:r>
            <a:endParaRPr lang="en-US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Thursday 26</a:t>
            </a:r>
            <a:r>
              <a:rPr lang="en-US" b="1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2016</a:t>
            </a:r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5410199" y="1644171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0648"/>
            <a:ext cx="9144000" cy="60062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Private Enterprise Programme Zambia</a:t>
            </a:r>
            <a:endParaRPr kumimoji="0" lang="en-US" sz="40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S:\0 Administration and Management\4. Company info and legal docs\Nathan Logo\NALL_logo_non_transpa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8001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5738272"/>
            <a:ext cx="1356833" cy="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Steering Committee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3672408"/>
          </a:xfrm>
        </p:spPr>
        <p:txBody>
          <a:bodyPr numCol="2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Shoprite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SABMiller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Spar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Chibuluma Mines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Zambeef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Saro Agro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CFAO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Woolworths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TOTAL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500" dirty="0"/>
              <a:t>First Quantum Minerals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35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26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24136"/>
          </a:xfrm>
        </p:spPr>
        <p:txBody>
          <a:bodyPr>
            <a:normAutofit fontScale="90000"/>
          </a:bodyPr>
          <a:lstStyle/>
          <a:p>
            <a:r>
              <a:rPr lang="en-US" sz="3900" dirty="0"/>
              <a:t>How do we help small businesses?</a:t>
            </a:r>
            <a:br>
              <a:rPr lang="en-US" sz="3900" dirty="0"/>
            </a:br>
            <a:r>
              <a:rPr lang="en-US" sz="3900" dirty="0"/>
              <a:t>Our Step-by-step approach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Identify </a:t>
            </a:r>
            <a:r>
              <a:rPr lang="en-US" b="1" u="sng" dirty="0"/>
              <a:t>supplier criteria </a:t>
            </a:r>
            <a:r>
              <a:rPr lang="en-US" dirty="0"/>
              <a:t>from the buyer of the larger companies – “the Anchor firms”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Conduct a </a:t>
            </a:r>
            <a:r>
              <a:rPr lang="en-US" b="1" u="sng" dirty="0"/>
              <a:t>diagnostic assessment </a:t>
            </a:r>
            <a:r>
              <a:rPr lang="en-US" dirty="0"/>
              <a:t>of your business – identifying your strengths &amp; weaknesses and areas for further improvements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Compile a </a:t>
            </a:r>
            <a:r>
              <a:rPr lang="en-US" b="1" u="sng" dirty="0"/>
              <a:t>Management Improvement Plan </a:t>
            </a:r>
            <a:r>
              <a:rPr lang="en-US" dirty="0"/>
              <a:t>to address the requirements of the anchor firm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Consider a </a:t>
            </a:r>
            <a:r>
              <a:rPr lang="en-US" b="1" u="sng" dirty="0"/>
              <a:t>grant</a:t>
            </a:r>
            <a:r>
              <a:rPr lang="en-US" dirty="0"/>
              <a:t> towards the cost of implementing the improvement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Liaisons with the anchor firm intended to increase the number of transactions with the small business supplier </a:t>
            </a:r>
            <a:r>
              <a:rPr lang="en-US" b="1" u="sng" dirty="0"/>
              <a:t>i.e. increase in sales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3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areas of grant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7419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Business plan  - to raise finance or as a directional tool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Warehousing &amp; distribution logistics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Financial management information systems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Improve your productivity and product quality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Developing a marketing strategy &amp; sales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Create a strong marketing strategy and plan;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Implementing quality management systems and accreditation e.g. ISO900, HACCP, etc.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Identifying business processes that can be improved via IT</a:t>
            </a:r>
          </a:p>
          <a:p>
            <a:pPr marL="0" lv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15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Criteria for working with PEPZ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Be a registered entity, doing business for profit;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Have been legally operating for more than 1 year;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Be majority-owned by Zambian citizens;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Employ more than 5 people full-time;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Supply a product or a service that is competitive and of value to corporations;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Be willing to benefit from matchmaking with corporations;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Be willing to be assessed to identify areas for improvement;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Demonstrate a commitment to increasing opportunities for women;</a:t>
            </a:r>
            <a:endParaRPr lang="en-GB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Demonstrate a desire to work in ways that are sensitive to the environment.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8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www.zamb2b.com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 rot="16200000">
            <a:off x="-266876" y="4265595"/>
            <a:ext cx="2778100" cy="2029430"/>
          </a:xfrm>
          <a:custGeom>
            <a:avLst/>
            <a:gdLst>
              <a:gd name="T0" fmla="*/ 821 w 821"/>
              <a:gd name="T1" fmla="*/ 8 h 660"/>
              <a:gd name="T2" fmla="*/ 821 w 821"/>
              <a:gd name="T3" fmla="*/ 531 h 660"/>
              <a:gd name="T4" fmla="*/ 403 w 821"/>
              <a:gd name="T5" fmla="*/ 660 h 660"/>
              <a:gd name="T6" fmla="*/ 0 w 821"/>
              <a:gd name="T7" fmla="*/ 546 h 660"/>
              <a:gd name="T8" fmla="*/ 0 w 821"/>
              <a:gd name="T9" fmla="*/ 0 h 660"/>
              <a:gd name="T10" fmla="*/ 821 w 821"/>
              <a:gd name="T11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660">
                <a:moveTo>
                  <a:pt x="821" y="8"/>
                </a:moveTo>
                <a:lnTo>
                  <a:pt x="821" y="531"/>
                </a:lnTo>
                <a:lnTo>
                  <a:pt x="403" y="660"/>
                </a:lnTo>
                <a:lnTo>
                  <a:pt x="0" y="546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vert="vert" tIns="91440" bIns="91440" anchor="ctr"/>
          <a:lstStyle/>
          <a:p>
            <a:r>
              <a:rPr lang="en-GB" dirty="0">
                <a:solidFill>
                  <a:schemeClr val="tx2"/>
                </a:solidFill>
              </a:rPr>
              <a:t>Expected outcomes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rot="16200000">
            <a:off x="508375" y="2156848"/>
            <a:ext cx="1231108" cy="2010045"/>
          </a:xfrm>
          <a:custGeom>
            <a:avLst/>
            <a:gdLst>
              <a:gd name="T0" fmla="*/ 821 w 821"/>
              <a:gd name="T1" fmla="*/ 8 h 645"/>
              <a:gd name="T2" fmla="*/ 821 w 821"/>
              <a:gd name="T3" fmla="*/ 516 h 645"/>
              <a:gd name="T4" fmla="*/ 403 w 821"/>
              <a:gd name="T5" fmla="*/ 645 h 645"/>
              <a:gd name="T6" fmla="*/ 0 w 821"/>
              <a:gd name="T7" fmla="*/ 531 h 645"/>
              <a:gd name="T8" fmla="*/ 0 w 821"/>
              <a:gd name="T9" fmla="*/ 0 h 645"/>
              <a:gd name="T10" fmla="*/ 821 w 821"/>
              <a:gd name="T11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645">
                <a:moveTo>
                  <a:pt x="821" y="8"/>
                </a:moveTo>
                <a:lnTo>
                  <a:pt x="821" y="516"/>
                </a:lnTo>
                <a:lnTo>
                  <a:pt x="403" y="645"/>
                </a:lnTo>
                <a:lnTo>
                  <a:pt x="0" y="531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vert="vert" tIns="91440" bIns="91440" anchor="ctr"/>
          <a:lstStyle/>
          <a:p>
            <a:r>
              <a:rPr lang="en-GB" dirty="0">
                <a:solidFill>
                  <a:schemeClr val="tx2"/>
                </a:solidFill>
              </a:rPr>
              <a:t>Solution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6200000">
            <a:off x="874395" y="1208932"/>
            <a:ext cx="485458" cy="1988720"/>
          </a:xfrm>
          <a:custGeom>
            <a:avLst/>
            <a:gdLst>
              <a:gd name="T0" fmla="*/ 821 w 821"/>
              <a:gd name="T1" fmla="*/ 0 h 629"/>
              <a:gd name="T2" fmla="*/ 821 w 821"/>
              <a:gd name="T3" fmla="*/ 501 h 629"/>
              <a:gd name="T4" fmla="*/ 403 w 821"/>
              <a:gd name="T5" fmla="*/ 629 h 629"/>
              <a:gd name="T6" fmla="*/ 0 w 821"/>
              <a:gd name="T7" fmla="*/ 516 h 629"/>
              <a:gd name="T8" fmla="*/ 0 w 821"/>
              <a:gd name="T9" fmla="*/ 0 h 629"/>
              <a:gd name="T10" fmla="*/ 821 w 821"/>
              <a:gd name="T11" fmla="*/ 0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1" h="629">
                <a:moveTo>
                  <a:pt x="821" y="0"/>
                </a:moveTo>
                <a:lnTo>
                  <a:pt x="821" y="501"/>
                </a:lnTo>
                <a:lnTo>
                  <a:pt x="403" y="629"/>
                </a:lnTo>
                <a:lnTo>
                  <a:pt x="0" y="516"/>
                </a:lnTo>
                <a:lnTo>
                  <a:pt x="0" y="0"/>
                </a:lnTo>
                <a:lnTo>
                  <a:pt x="821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vert="vert" tIns="91440" bIns="91440" anchor="ctr"/>
          <a:lstStyle/>
          <a:p>
            <a:r>
              <a:rPr lang="en-GB" dirty="0">
                <a:solidFill>
                  <a:schemeClr val="tx2"/>
                </a:solidFill>
              </a:rPr>
              <a:t>Problem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64319" y="1953578"/>
            <a:ext cx="670016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381000" indent="-381000" eaLnBrk="0" hangingPunct="0">
              <a:buFontTx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Local suppliers not easy to find</a:t>
            </a:r>
          </a:p>
          <a:p>
            <a:pPr marL="381000" indent="-381000" eaLnBrk="0" hangingPunct="0">
              <a:buFontTx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Opportunities &amp; qualification criteria from buyers not transparent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64319" y="2546320"/>
            <a:ext cx="6700169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381000" indent="-381000" eaLnBrk="0" hangingPunct="0">
              <a:buFontTx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An electronic “market place” that includes: </a:t>
            </a:r>
          </a:p>
          <a:p>
            <a:pPr marL="628650" lvl="1" indent="-266700" eaLnBrk="0" hangingPunct="0">
              <a:buFontTx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 data base of suppliers,</a:t>
            </a:r>
          </a:p>
          <a:p>
            <a:pPr marL="628650" lvl="1" indent="-266700" eaLnBrk="0" hangingPunct="0">
              <a:buFontTx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A platform to broadcast opportunities &amp; tenders from buyers</a:t>
            </a:r>
          </a:p>
          <a:p>
            <a:pPr marL="628650" lvl="1" indent="-266700" eaLnBrk="0" hangingPunct="0">
              <a:buFontTx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Dissemination of business news on policy development, market trends, events, etc.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459" y="1412776"/>
            <a:ext cx="8857030" cy="468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alibri" pitchFamily="34" charset="0"/>
              </a:rPr>
              <a:t>A portal designed to address Market Information Failure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4319" y="3891260"/>
            <a:ext cx="6700169" cy="2778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95936" y="3933056"/>
            <a:ext cx="2898322" cy="378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Business info flows 2 ways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8224" y="4509120"/>
            <a:ext cx="2232248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Mutual understanding &amp; improved ground for transactions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07904" y="5949280"/>
            <a:ext cx="3456384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Increased transactions between registered suppliers &amp;buyers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11760" y="5280310"/>
            <a:ext cx="187220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Jobs created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11760" y="4509120"/>
            <a:ext cx="1872208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Economic growth</a:t>
            </a:r>
          </a:p>
        </p:txBody>
      </p:sp>
      <p:cxnSp>
        <p:nvCxnSpPr>
          <p:cNvPr id="19" name="Curved Connector 18"/>
          <p:cNvCxnSpPr>
            <a:stCxn id="13" idx="3"/>
            <a:endCxn id="14" idx="0"/>
          </p:cNvCxnSpPr>
          <p:nvPr/>
        </p:nvCxnSpPr>
        <p:spPr>
          <a:xfrm>
            <a:off x="6894258" y="4122077"/>
            <a:ext cx="810090" cy="387043"/>
          </a:xfrm>
          <a:prstGeom prst="curved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4" idx="2"/>
            <a:endCxn id="15" idx="3"/>
          </p:cNvCxnSpPr>
          <p:nvPr/>
        </p:nvCxnSpPr>
        <p:spPr>
          <a:xfrm rot="5400000">
            <a:off x="7128284" y="5697252"/>
            <a:ext cx="612068" cy="540060"/>
          </a:xfrm>
          <a:prstGeom prst="curved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6" idx="2"/>
          </p:cNvCxnSpPr>
          <p:nvPr/>
        </p:nvCxnSpPr>
        <p:spPr>
          <a:xfrm rot="10800000">
            <a:off x="3347864" y="5784366"/>
            <a:ext cx="504056" cy="488950"/>
          </a:xfrm>
          <a:prstGeom prst="curved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3250301" y="5182747"/>
            <a:ext cx="195126" cy="12700"/>
          </a:xfrm>
          <a:prstGeom prst="curvedConnector3">
            <a:avLst>
              <a:gd name="adj1" fmla="val 50000"/>
            </a:avLst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26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841160" cy="4741987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 algn="ctr">
              <a:buNone/>
            </a:pPr>
            <a:r>
              <a:rPr lang="en-US" dirty="0"/>
              <a:t>Interested in linkages?</a:t>
            </a:r>
          </a:p>
          <a:p>
            <a:pPr marL="0" indent="0" algn="ctr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blp@pepzambia.com</a:t>
            </a:r>
            <a:r>
              <a:rPr lang="en-US" dirty="0"/>
              <a:t>; </a:t>
            </a:r>
          </a:p>
          <a:p>
            <a:pPr marL="0" indent="0" algn="ctr">
              <a:buNone/>
            </a:pPr>
            <a:r>
              <a:rPr lang="en-US" dirty="0"/>
              <a:t>or Call: +260 211 259 974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For further PEPZ Information:</a:t>
            </a:r>
          </a:p>
          <a:p>
            <a:pPr marL="0" indent="0" algn="ctr">
              <a:buNone/>
            </a:pPr>
            <a:r>
              <a:rPr lang="en-GB" dirty="0"/>
              <a:t>Bayo Akindeinde; Team Leader PEPZ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bayo@pepzambia.com</a:t>
            </a:r>
            <a:endParaRPr lang="en-GB" dirty="0"/>
          </a:p>
          <a:p>
            <a:endParaRPr lang="en-GB" dirty="0"/>
          </a:p>
        </p:txBody>
      </p:sp>
      <p:pic>
        <p:nvPicPr>
          <p:cNvPr id="1027" name="Picture 3" descr="S:\0 Administration and Management\4. Company info and legal docs\Nathan Logo\NALL_logo_non_transpar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8001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993" y="5661248"/>
            <a:ext cx="1480337" cy="9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68144" y="1628800"/>
            <a:ext cx="3240360" cy="41764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39"/>
            <a:ext cx="9001000" cy="1061509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DFID-Z rationale for support via PEPZ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7504" y="1628800"/>
            <a:ext cx="7356400" cy="870818"/>
          </a:xfrm>
          <a:prstGeom prst="homePlate">
            <a:avLst>
              <a:gd name="adj" fmla="val 220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2700" indent="-12700" algn="l" eaLnBrk="0" hangingPunct="0">
              <a:lnSpc>
                <a:spcPct val="110000"/>
              </a:lnSpc>
            </a:pPr>
            <a:r>
              <a:rPr lang="en-GB" sz="1800" dirty="0">
                <a:solidFill>
                  <a:schemeClr val="tx2"/>
                </a:solidFill>
              </a:rPr>
              <a:t>Current downturn, highlights need to diversify away from focus on mining sector support to other sectors of the economy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7504" y="2636912"/>
            <a:ext cx="7356400" cy="1158850"/>
          </a:xfrm>
          <a:prstGeom prst="homePlate">
            <a:avLst>
              <a:gd name="adj" fmla="val 220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2700" indent="-12700" algn="l" eaLnBrk="0" hangingPunct="0">
              <a:lnSpc>
                <a:spcPct val="110000"/>
              </a:lnSpc>
            </a:pPr>
            <a:r>
              <a:rPr lang="en-GB" sz="1800" dirty="0">
                <a:solidFill>
                  <a:schemeClr val="tx2"/>
                </a:solidFill>
              </a:rPr>
              <a:t>Growth has been driven by FDI. Also Zambia’s private sector is weak and dualistic. Therefore, building a competitive private sector requires supporting a spectrum of businesses – from start-up to anchor companies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07504" y="3917082"/>
            <a:ext cx="7356400" cy="857250"/>
          </a:xfrm>
          <a:prstGeom prst="homePlate">
            <a:avLst>
              <a:gd name="adj" fmla="val 220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2700" indent="-12700" algn="l" eaLnBrk="0" hangingPunct="0">
              <a:lnSpc>
                <a:spcPct val="110000"/>
              </a:lnSpc>
            </a:pPr>
            <a:r>
              <a:rPr lang="en-GB" sz="1800" dirty="0">
                <a:solidFill>
                  <a:schemeClr val="tx2"/>
                </a:solidFill>
              </a:rPr>
              <a:t>Economy not creating sufficient jobs – so need to stimulate  SME job creation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504" y="4875932"/>
            <a:ext cx="7356400" cy="857250"/>
          </a:xfrm>
          <a:prstGeom prst="homePlate">
            <a:avLst>
              <a:gd name="adj" fmla="val 220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2700" indent="-12700" algn="l" eaLnBrk="0" hangingPunct="0">
              <a:lnSpc>
                <a:spcPct val="110000"/>
              </a:lnSpc>
            </a:pPr>
            <a:r>
              <a:rPr lang="en-GB" sz="1800" dirty="0">
                <a:solidFill>
                  <a:schemeClr val="tx2"/>
                </a:solidFill>
              </a:rPr>
              <a:t>Delivering necessary support to assist an economy facing market development challenges</a:t>
            </a:r>
          </a:p>
        </p:txBody>
      </p:sp>
    </p:spTree>
    <p:extLst>
      <p:ext uri="{BB962C8B-B14F-4D97-AF65-F5344CB8AC3E}">
        <p14:creationId xmlns:p14="http://schemas.microsoft.com/office/powerpoint/2010/main" val="267674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PEPZ intended to achieve?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7667" y="1483271"/>
            <a:ext cx="7814813" cy="937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257300" indent="-381000" algn="l"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A private sector capable of delivering inclusive growth (i.e. small businesses, women, youth)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7667" y="2564904"/>
            <a:ext cx="7814813" cy="1388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257300" indent="-342900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MSMEs with increased size and capability.</a:t>
            </a:r>
          </a:p>
          <a:p>
            <a:pPr marL="1257300" indent="-342900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Stimulating entrepreneurship &amp; supporting job creation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3569" y="4077072"/>
            <a:ext cx="8208912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619250" indent="-342900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Growth in targeted SMEs – access to Finance &amp; Technical Support</a:t>
            </a:r>
          </a:p>
          <a:p>
            <a:pPr marL="1619250" indent="-342900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More small businesses supplying larger firms</a:t>
            </a:r>
          </a:p>
          <a:p>
            <a:pPr marL="1619250" indent="-342900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Increased demand for consulting  &amp; expert support</a:t>
            </a:r>
          </a:p>
          <a:p>
            <a:pPr marL="1619250" indent="-342900" algn="l">
              <a:buFont typeface="Arial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Calibri" pitchFamily="34" charset="0"/>
              </a:rPr>
              <a:t>Improved attitudes to entrepreneurship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79512" y="1483271"/>
            <a:ext cx="1796311" cy="937617"/>
          </a:xfrm>
          <a:prstGeom prst="homePlate">
            <a:avLst>
              <a:gd name="adj" fmla="val 79396"/>
            </a:avLst>
          </a:prstGeom>
          <a:solidFill>
            <a:schemeClr val="tx2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Impact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79512" y="2564904"/>
            <a:ext cx="1796311" cy="1388566"/>
          </a:xfrm>
          <a:prstGeom prst="homePlate">
            <a:avLst>
              <a:gd name="adj" fmla="val 61111"/>
            </a:avLst>
          </a:prstGeom>
          <a:solidFill>
            <a:schemeClr val="tx2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79512" y="4077072"/>
            <a:ext cx="1796311" cy="2232248"/>
          </a:xfrm>
          <a:prstGeom prst="homePlate">
            <a:avLst>
              <a:gd name="adj" fmla="val 47324"/>
            </a:avLst>
          </a:prstGeom>
          <a:solidFill>
            <a:schemeClr val="tx2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dirty="0">
                <a:solidFill>
                  <a:srgbClr val="FFFFFF"/>
                </a:solidFill>
                <a:latin typeface="Calibri" pitchFamily="34" charset="0"/>
              </a:rPr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116330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1196752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About Private Enterprise Programme Zambia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836744" cy="4896544"/>
          </a:xfrm>
        </p:spPr>
        <p:txBody>
          <a:bodyPr>
            <a:normAutofit/>
          </a:bodyPr>
          <a:lstStyle/>
          <a:p>
            <a:pPr algn="just"/>
            <a:r>
              <a:rPr lang="en-GB" sz="2600" dirty="0">
                <a:solidFill>
                  <a:schemeClr val="tx2"/>
                </a:solidFill>
              </a:rPr>
              <a:t>PEPZ is a 5-year project funded by DFID</a:t>
            </a:r>
          </a:p>
          <a:p>
            <a:pPr algn="just"/>
            <a:r>
              <a:rPr lang="en-GB" sz="2600" dirty="0">
                <a:solidFill>
                  <a:schemeClr val="tx2"/>
                </a:solidFill>
              </a:rPr>
              <a:t>Implemented by Nathan Associates London</a:t>
            </a:r>
          </a:p>
          <a:p>
            <a:pPr algn="just"/>
            <a:r>
              <a:rPr lang="en-GB" sz="2600" dirty="0">
                <a:solidFill>
                  <a:schemeClr val="tx2"/>
                </a:solidFill>
              </a:rPr>
              <a:t>13 Full-time staff</a:t>
            </a:r>
          </a:p>
          <a:p>
            <a:pPr algn="just"/>
            <a:r>
              <a:rPr lang="en-GB" sz="2600" dirty="0">
                <a:solidFill>
                  <a:schemeClr val="tx2"/>
                </a:solidFill>
              </a:rPr>
              <a:t>Organised into 4 components:</a:t>
            </a:r>
          </a:p>
          <a:p>
            <a:pPr marL="1430338" indent="-446088" algn="just">
              <a:buFont typeface="+mj-lt"/>
              <a:buAutoNum type="arabicPeriod"/>
            </a:pPr>
            <a:r>
              <a:rPr lang="en-GB" sz="2600" dirty="0">
                <a:solidFill>
                  <a:schemeClr val="tx2"/>
                </a:solidFill>
              </a:rPr>
              <a:t>Business Linkages Programme</a:t>
            </a:r>
          </a:p>
          <a:p>
            <a:pPr marL="1430338" indent="-446088" algn="just">
              <a:buFont typeface="+mj-lt"/>
              <a:buAutoNum type="arabicPeriod"/>
            </a:pPr>
            <a:r>
              <a:rPr lang="en-GB" sz="2600" dirty="0">
                <a:solidFill>
                  <a:schemeClr val="tx2"/>
                </a:solidFill>
              </a:rPr>
              <a:t>Business Development Services</a:t>
            </a:r>
          </a:p>
          <a:p>
            <a:pPr marL="1430338" indent="-446088" algn="just">
              <a:buFont typeface="+mj-lt"/>
              <a:buAutoNum type="arabicPeriod"/>
            </a:pPr>
            <a:r>
              <a:rPr lang="en-GB" sz="2600" dirty="0">
                <a:solidFill>
                  <a:schemeClr val="tx2"/>
                </a:solidFill>
              </a:rPr>
              <a:t>Business Plan Competition</a:t>
            </a:r>
          </a:p>
          <a:p>
            <a:pPr marL="1430338" indent="-446088" algn="just">
              <a:buFont typeface="+mj-lt"/>
              <a:buAutoNum type="arabicPeriod"/>
            </a:pPr>
            <a:r>
              <a:rPr lang="en-GB" sz="2600" dirty="0">
                <a:solidFill>
                  <a:schemeClr val="tx2"/>
                </a:solidFill>
              </a:rPr>
              <a:t>Accelerator Fund (Managed by Kukula Seed Fund)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1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Business Development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What exactly is BDS?</a:t>
            </a:r>
          </a:p>
          <a:p>
            <a:r>
              <a:rPr lang="en-GB" dirty="0"/>
              <a:t>Business support and advisory services – including consulting, training, mentoring and implementing systems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PEPZ wants providers of BDS to be:</a:t>
            </a:r>
          </a:p>
          <a:p>
            <a:r>
              <a:rPr lang="en-GB" dirty="0"/>
              <a:t>Innovative with sustainable delivery models for BDS</a:t>
            </a:r>
          </a:p>
          <a:p>
            <a:r>
              <a:rPr lang="en-GB" dirty="0"/>
              <a:t>Replicate tried &amp; tested services to newer, wider markets</a:t>
            </a:r>
          </a:p>
          <a:p>
            <a:r>
              <a:rPr lang="en-GB" dirty="0"/>
              <a:t>Present small business support proposals to that can be grant funded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1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Year 1 Nyamuka Zambia BPC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55742"/>
              </p:ext>
            </p:extLst>
          </p:nvPr>
        </p:nvGraphicFramePr>
        <p:xfrm>
          <a:off x="457200" y="1370776"/>
          <a:ext cx="8363272" cy="45728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2489">
                <a:tc>
                  <a:txBody>
                    <a:bodyPr/>
                    <a:lstStyle/>
                    <a:p>
                      <a:r>
                        <a:rPr lang="en-US" sz="2400" b="0" dirty="0"/>
                        <a:t>Advertising campaign</a:t>
                      </a:r>
                      <a:r>
                        <a:rPr lang="en-US" sz="2400" b="0" baseline="0" dirty="0"/>
                        <a:t> to l</a:t>
                      </a:r>
                      <a:r>
                        <a:rPr lang="en-US" sz="2400" b="0" dirty="0"/>
                        <a:t>aunch Nyamuka Zambia brand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3436166"/>
                  </a:ext>
                </a:extLst>
              </a:tr>
              <a:tr h="644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30 Business</a:t>
                      </a:r>
                      <a:r>
                        <a:rPr lang="en-US" sz="2400" baseline="0" dirty="0"/>
                        <a:t> clinics; 6 Business Essentials Workshops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554 Applications;</a:t>
                      </a:r>
                      <a:r>
                        <a:rPr lang="en-US" sz="2400" b="0" baseline="0" dirty="0"/>
                        <a:t> 60 semi-finalists; 20 winners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1269785"/>
                  </a:ext>
                </a:extLst>
              </a:tr>
              <a:tr h="581647">
                <a:tc>
                  <a:txBody>
                    <a:bodyPr/>
                    <a:lstStyle/>
                    <a:p>
                      <a:r>
                        <a:rPr lang="en-US" sz="2400" dirty="0"/>
                        <a:t>25% women</a:t>
                      </a:r>
                      <a:r>
                        <a:rPr lang="en-US" sz="2400" baseline="0" dirty="0"/>
                        <a:t> applicants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647">
                <a:tc>
                  <a:txBody>
                    <a:bodyPr/>
                    <a:lstStyle/>
                    <a:p>
                      <a:r>
                        <a:rPr lang="en-US" sz="2400" dirty="0"/>
                        <a:t>60% women in top five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0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60% start</a:t>
                      </a:r>
                      <a:r>
                        <a:rPr lang="en-US" sz="2400" baseline="0" dirty="0"/>
                        <a:t> ups &amp; 40% Existing Business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12 New Businesses Registered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Game Plan TV show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1613622"/>
            <a:ext cx="8218714" cy="4624004"/>
          </a:xfrm>
        </p:spPr>
      </p:pic>
      <p:sp>
        <p:nvSpPr>
          <p:cNvPr id="5" name="TextBox 4"/>
          <p:cNvSpPr txBox="1"/>
          <p:nvPr/>
        </p:nvSpPr>
        <p:spPr>
          <a:xfrm>
            <a:off x="2209800" y="630400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The Game Plan TV Show Judges &amp; Moderator</a:t>
            </a:r>
          </a:p>
        </p:txBody>
      </p:sp>
    </p:spTree>
    <p:extLst>
      <p:ext uri="{BB962C8B-B14F-4D97-AF65-F5344CB8AC3E}">
        <p14:creationId xmlns:p14="http://schemas.microsoft.com/office/powerpoint/2010/main" val="375123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Nyamuka Zambia 2015 winners</a:t>
            </a:r>
          </a:p>
        </p:txBody>
      </p:sp>
      <p:pic>
        <p:nvPicPr>
          <p:cNvPr id="4" name="Picture 2" descr="N:\Functional Processes\Marketing Assets\Photos and videos\2016 Business Breakfast Pictures\Nyamuka Breakfast finalists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4316"/>
            <a:ext cx="695007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99" y="6228020"/>
            <a:ext cx="69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2015 Nyamuka Zambia winners at Business Breakfast</a:t>
            </a:r>
          </a:p>
        </p:txBody>
      </p:sp>
    </p:spTree>
    <p:extLst>
      <p:ext uri="{BB962C8B-B14F-4D97-AF65-F5344CB8AC3E}">
        <p14:creationId xmlns:p14="http://schemas.microsoft.com/office/powerpoint/2010/main" val="358774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PEPZ Business Linkages Programme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7667" y="1412776"/>
            <a:ext cx="7814813" cy="10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990600" indent="-381000" algn="l"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Corporates in Zambia are actively seeking and transacting with locally based SME suppliers that are internationally competitive with support from dynamic business linkage platforms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7667" y="2544490"/>
            <a:ext cx="7814813" cy="1028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990600" indent="-381000" algn="l"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To foster systemic change &amp; real outcomes by changing the mind-set of corporations and suppliers, and the way of doing business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569" y="3718545"/>
            <a:ext cx="8208912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1352550" indent="-342900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Committed corporate partners leading the agenda of the SC, and guiding the programme through its journey to local procurement</a:t>
            </a:r>
          </a:p>
          <a:p>
            <a:pPr marL="1352550" indent="-342900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At least 50 SMEs with increased transactions with corporates</a:t>
            </a:r>
          </a:p>
          <a:p>
            <a:pPr marL="1352550" indent="-342900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Calibri" pitchFamily="34" charset="0"/>
              </a:rPr>
              <a:t>Zamb2b fully operational &amp; generating transactions between buyers and suppliers 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79513" y="1412776"/>
            <a:ext cx="1584176" cy="1009625"/>
          </a:xfrm>
          <a:prstGeom prst="homePlate">
            <a:avLst>
              <a:gd name="adj" fmla="val 57636"/>
            </a:avLst>
          </a:prstGeom>
          <a:solidFill>
            <a:schemeClr val="tx2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FFFFFF"/>
                </a:solidFill>
                <a:latin typeface="Calibri" pitchFamily="34" charset="0"/>
              </a:rPr>
              <a:t>Vision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79512" y="2544490"/>
            <a:ext cx="1584177" cy="1028526"/>
          </a:xfrm>
          <a:prstGeom prst="homePlate">
            <a:avLst>
              <a:gd name="adj" fmla="val 64815"/>
            </a:avLst>
          </a:prstGeom>
          <a:solidFill>
            <a:schemeClr val="tx2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200" b="1" dirty="0">
                <a:solidFill>
                  <a:srgbClr val="FFFFFF"/>
                </a:solidFill>
                <a:latin typeface="Calibri" pitchFamily="34" charset="0"/>
              </a:rPr>
              <a:t>Purpose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79511" y="3718545"/>
            <a:ext cx="1584177" cy="2304256"/>
          </a:xfrm>
          <a:prstGeom prst="homePlate">
            <a:avLst>
              <a:gd name="adj" fmla="val 39619"/>
            </a:avLst>
          </a:prstGeom>
          <a:solidFill>
            <a:schemeClr val="tx2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91440" bIns="91440" anchor="ctr"/>
          <a:lstStyle>
            <a:defPPr>
              <a:defRPr lang="nl-N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eaLnBrk="0" hangingPunct="0"/>
            <a:endParaRPr lang="en-US" sz="2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4654649"/>
            <a:ext cx="158417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alibri" pitchFamily="34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296913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Nathan EME">
  <a:themeElements>
    <a:clrScheme name="Nathan EME">
      <a:dk1>
        <a:srgbClr val="000000"/>
      </a:dk1>
      <a:lt1>
        <a:srgbClr val="FFFFFF"/>
      </a:lt1>
      <a:dk2>
        <a:srgbClr val="18216E"/>
      </a:dk2>
      <a:lt2>
        <a:srgbClr val="FFFFFF"/>
      </a:lt2>
      <a:accent1>
        <a:srgbClr val="4F81BD"/>
      </a:accent1>
      <a:accent2>
        <a:srgbClr val="D3AF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than EM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PPT Nathan EME">
  <a:themeElements>
    <a:clrScheme name="Nathan EME">
      <a:dk1>
        <a:srgbClr val="000000"/>
      </a:dk1>
      <a:lt1>
        <a:srgbClr val="FFFFFF"/>
      </a:lt1>
      <a:dk2>
        <a:srgbClr val="18216E"/>
      </a:dk2>
      <a:lt2>
        <a:srgbClr val="FFFFFF"/>
      </a:lt2>
      <a:accent1>
        <a:srgbClr val="4F81BD"/>
      </a:accent1>
      <a:accent2>
        <a:srgbClr val="D3AF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than EM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4519</TotalTime>
  <Words>920</Words>
  <Application>Microsoft Macintosh PowerPoint</Application>
  <PresentationFormat>On-screen Show (4:3)</PresentationFormat>
  <Paragraphs>127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Segoe UI</vt:lpstr>
      <vt:lpstr>Verdana</vt:lpstr>
      <vt:lpstr>Wingdings</vt:lpstr>
      <vt:lpstr>Arial</vt:lpstr>
      <vt:lpstr>Template PPT Nathan EME</vt:lpstr>
      <vt:lpstr>1_Template PPT Nathan EME</vt:lpstr>
      <vt:lpstr>British Chamber of Commerce Entrepreneurship Event  Bayo Akindeinde PEPZ Team Leader</vt:lpstr>
      <vt:lpstr>DFID-Z rationale for support via PEPZ</vt:lpstr>
      <vt:lpstr>What is PEPZ intended to achieve?</vt:lpstr>
      <vt:lpstr>About Private Enterprise Programme Zambia</vt:lpstr>
      <vt:lpstr>Business Development Services</vt:lpstr>
      <vt:lpstr>Year 1 Nyamuka Zambia BPC</vt:lpstr>
      <vt:lpstr>The Game Plan TV show</vt:lpstr>
      <vt:lpstr>Nyamuka Zambia 2015 winners</vt:lpstr>
      <vt:lpstr>PEPZ Business Linkages Programme</vt:lpstr>
      <vt:lpstr>Our Steering Committee partners</vt:lpstr>
      <vt:lpstr>How do we help small businesses? Our Step-by-step approach </vt:lpstr>
      <vt:lpstr>Examples of areas of grant support</vt:lpstr>
      <vt:lpstr>Criteria for working with PEPZ</vt:lpstr>
      <vt:lpstr>www.zamb2b.com</vt:lpstr>
      <vt:lpstr>Contact Details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Bayo Akindeinde</dc:creator>
  <cp:lastModifiedBy>John Paton</cp:lastModifiedBy>
  <cp:revision>365</cp:revision>
  <cp:lastPrinted>2013-02-11T15:18:42Z</cp:lastPrinted>
  <dcterms:created xsi:type="dcterms:W3CDTF">2011-01-19T12:03:54Z</dcterms:created>
  <dcterms:modified xsi:type="dcterms:W3CDTF">2016-05-31T08:59:31Z</dcterms:modified>
</cp:coreProperties>
</file>