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72" r:id="rId4"/>
    <p:sldId id="273" r:id="rId5"/>
    <p:sldId id="261" r:id="rId6"/>
    <p:sldId id="258" r:id="rId7"/>
    <p:sldId id="271" r:id="rId8"/>
    <p:sldId id="266" r:id="rId9"/>
    <p:sldId id="264" r:id="rId10"/>
    <p:sldId id="275" r:id="rId11"/>
    <p:sldId id="262" r:id="rId12"/>
    <p:sldId id="263" r:id="rId13"/>
    <p:sldId id="265" r:id="rId14"/>
    <p:sldId id="277" r:id="rId15"/>
    <p:sldId id="268" r:id="rId16"/>
    <p:sldId id="269" r:id="rId17"/>
    <p:sldId id="270" r:id="rId18"/>
    <p:sldId id="260"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A8CF3A-1196-40B7-968C-FB1097D0F27C}">
          <p14:sldIdLst>
            <p14:sldId id="257"/>
            <p14:sldId id="272"/>
            <p14:sldId id="273"/>
            <p14:sldId id="261"/>
            <p14:sldId id="258"/>
            <p14:sldId id="271"/>
            <p14:sldId id="266"/>
            <p14:sldId id="264"/>
            <p14:sldId id="275"/>
            <p14:sldId id="262"/>
            <p14:sldId id="263"/>
            <p14:sldId id="265"/>
          </p14:sldIdLst>
        </p14:section>
        <p14:section name="Untitled Section" id="{163862D2-79F8-4A52-87B1-E5B9517B8AFD}">
          <p14:sldIdLst>
            <p14:sldId id="277"/>
            <p14:sldId id="268"/>
            <p14:sldId id="269"/>
            <p14:sldId id="270"/>
            <p14:sldId id="260"/>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24" autoAdjust="0"/>
  </p:normalViewPr>
  <p:slideViewPr>
    <p:cSldViewPr>
      <p:cViewPr varScale="1">
        <p:scale>
          <a:sx n="42" d="100"/>
          <a:sy n="42" d="100"/>
        </p:scale>
        <p:origin x="128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2784E-3848-4B3A-B9D7-65696A8D8A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17884D2-5E18-4D26-B17D-2BEFF5A5F6C9}">
      <dgm:prSet phldrT="[Text]"/>
      <dgm:spPr/>
      <dgm:t>
        <a:bodyPr/>
        <a:lstStyle/>
        <a:p>
          <a:r>
            <a:rPr lang="en-GB" dirty="0" smtClean="0"/>
            <a:t>Lobby established brand hotels to invest in Zambia</a:t>
          </a:r>
          <a:endParaRPr lang="en-GB" dirty="0"/>
        </a:p>
      </dgm:t>
    </dgm:pt>
    <dgm:pt modelId="{9AC3EFA0-3BB7-4485-ABA2-EF0F846FA691}" type="parTrans" cxnId="{9FF06934-835C-4F49-99F4-9341A98CD372}">
      <dgm:prSet/>
      <dgm:spPr/>
      <dgm:t>
        <a:bodyPr/>
        <a:lstStyle/>
        <a:p>
          <a:endParaRPr lang="en-GB"/>
        </a:p>
      </dgm:t>
    </dgm:pt>
    <dgm:pt modelId="{A0023CC5-42C8-4964-A305-DBCB19DDC11B}" type="sibTrans" cxnId="{9FF06934-835C-4F49-99F4-9341A98CD372}">
      <dgm:prSet/>
      <dgm:spPr/>
      <dgm:t>
        <a:bodyPr/>
        <a:lstStyle/>
        <a:p>
          <a:endParaRPr lang="en-GB"/>
        </a:p>
      </dgm:t>
    </dgm:pt>
    <dgm:pt modelId="{D6E11C60-02E4-4A5D-B0EA-32DEDF223762}">
      <dgm:prSet phldrT="[Text]"/>
      <dgm:spPr/>
      <dgm:t>
        <a:bodyPr/>
        <a:lstStyle/>
        <a:p>
          <a:r>
            <a:rPr lang="en-GB" dirty="0" smtClean="0"/>
            <a:t>Website and social media marketing</a:t>
          </a:r>
          <a:endParaRPr lang="en-GB" dirty="0"/>
        </a:p>
      </dgm:t>
    </dgm:pt>
    <dgm:pt modelId="{6CCA45E6-3E4C-4183-8906-B4C20BA0546A}" type="parTrans" cxnId="{C8BE9B30-B1A5-4DB4-A1B9-714E8624B080}">
      <dgm:prSet/>
      <dgm:spPr/>
      <dgm:t>
        <a:bodyPr/>
        <a:lstStyle/>
        <a:p>
          <a:endParaRPr lang="en-GB"/>
        </a:p>
      </dgm:t>
    </dgm:pt>
    <dgm:pt modelId="{38B702CA-EA1F-442A-85AD-20613AC5F2F5}" type="sibTrans" cxnId="{C8BE9B30-B1A5-4DB4-A1B9-714E8624B080}">
      <dgm:prSet/>
      <dgm:spPr/>
      <dgm:t>
        <a:bodyPr/>
        <a:lstStyle/>
        <a:p>
          <a:endParaRPr lang="en-GB"/>
        </a:p>
      </dgm:t>
    </dgm:pt>
    <dgm:pt modelId="{E3E54A01-1E6D-4A15-93AC-49D93D54FE0B}">
      <dgm:prSet phldrT="[Text]"/>
      <dgm:spPr/>
      <dgm:t>
        <a:bodyPr/>
        <a:lstStyle/>
        <a:p>
          <a:r>
            <a:rPr lang="en-GB" dirty="0" smtClean="0"/>
            <a:t>Outsource website and social media development and management with fresh look and feel and updated content.</a:t>
          </a:r>
          <a:endParaRPr lang="en-GB" dirty="0"/>
        </a:p>
      </dgm:t>
    </dgm:pt>
    <dgm:pt modelId="{DF66E417-52A8-40D8-8605-AAD33C323578}" type="parTrans" cxnId="{7F7C6B24-6DF2-470C-900C-85C639EE0263}">
      <dgm:prSet/>
      <dgm:spPr/>
      <dgm:t>
        <a:bodyPr/>
        <a:lstStyle/>
        <a:p>
          <a:endParaRPr lang="en-GB"/>
        </a:p>
      </dgm:t>
    </dgm:pt>
    <dgm:pt modelId="{F608F407-DC57-46D2-A4AE-418268743E6C}" type="sibTrans" cxnId="{7F7C6B24-6DF2-470C-900C-85C639EE0263}">
      <dgm:prSet/>
      <dgm:spPr/>
      <dgm:t>
        <a:bodyPr/>
        <a:lstStyle/>
        <a:p>
          <a:endParaRPr lang="en-GB"/>
        </a:p>
      </dgm:t>
    </dgm:pt>
    <dgm:pt modelId="{61B58CA7-DF8B-4571-A4AC-5266D3736CE3}">
      <dgm:prSet phldrT="[Text]"/>
      <dgm:spPr/>
      <dgm:t>
        <a:bodyPr/>
        <a:lstStyle/>
        <a:p>
          <a:r>
            <a:rPr lang="en-GB" dirty="0" smtClean="0"/>
            <a:t>Work with ZDA to lobby investment in local aviation industry</a:t>
          </a:r>
          <a:endParaRPr lang="en-GB" dirty="0"/>
        </a:p>
      </dgm:t>
    </dgm:pt>
    <dgm:pt modelId="{1A7BBF6B-D0DC-4DDC-90E1-9D98BEEE31C9}" type="parTrans" cxnId="{2F34A4AF-6ED0-4572-BFED-C044A46E43F4}">
      <dgm:prSet/>
      <dgm:spPr/>
      <dgm:t>
        <a:bodyPr/>
        <a:lstStyle/>
        <a:p>
          <a:endParaRPr lang="en-GB"/>
        </a:p>
      </dgm:t>
    </dgm:pt>
    <dgm:pt modelId="{2368B8E4-13D9-49A2-93B0-A153CE1AAED9}" type="sibTrans" cxnId="{2F34A4AF-6ED0-4572-BFED-C044A46E43F4}">
      <dgm:prSet/>
      <dgm:spPr/>
      <dgm:t>
        <a:bodyPr/>
        <a:lstStyle/>
        <a:p>
          <a:endParaRPr lang="en-GB"/>
        </a:p>
      </dgm:t>
    </dgm:pt>
    <dgm:pt modelId="{28D9D1B4-C5D8-4F96-80FE-81A6C2EC68DF}">
      <dgm:prSet phldrT="[Text]"/>
      <dgm:spPr/>
      <dgm:t>
        <a:bodyPr/>
        <a:lstStyle/>
        <a:p>
          <a:r>
            <a:rPr lang="en-GB" dirty="0" smtClean="0"/>
            <a:t>Contract experts - CBI to train  ZTB and local operators in social media and website marketing optimisation</a:t>
          </a:r>
          <a:endParaRPr lang="en-GB" dirty="0"/>
        </a:p>
      </dgm:t>
    </dgm:pt>
    <dgm:pt modelId="{5743C644-80C4-4B1C-A228-F2B669D250F5}" type="parTrans" cxnId="{A09A2D42-8227-4C13-9776-50A8ECC5F55E}">
      <dgm:prSet/>
      <dgm:spPr/>
      <dgm:t>
        <a:bodyPr/>
        <a:lstStyle/>
        <a:p>
          <a:endParaRPr lang="en-GB"/>
        </a:p>
      </dgm:t>
    </dgm:pt>
    <dgm:pt modelId="{C410D909-ED26-4069-87CB-2BDD4E9093FD}" type="sibTrans" cxnId="{A09A2D42-8227-4C13-9776-50A8ECC5F55E}">
      <dgm:prSet/>
      <dgm:spPr/>
      <dgm:t>
        <a:bodyPr/>
        <a:lstStyle/>
        <a:p>
          <a:endParaRPr lang="en-GB"/>
        </a:p>
      </dgm:t>
    </dgm:pt>
    <dgm:pt modelId="{098862DB-07A5-4AB2-A567-059C20A4DA07}">
      <dgm:prSet phldrT="[Text]"/>
      <dgm:spPr/>
      <dgm:t>
        <a:bodyPr/>
        <a:lstStyle/>
        <a:p>
          <a:r>
            <a:rPr lang="en-GB" dirty="0" smtClean="0"/>
            <a:t>Joint destination packaging with Zimbabwe  and  approach international airlines.</a:t>
          </a:r>
          <a:endParaRPr lang="en-GB" dirty="0"/>
        </a:p>
      </dgm:t>
    </dgm:pt>
    <dgm:pt modelId="{CE2017E6-315C-4A04-B26C-7FFD185C2256}" type="sibTrans" cxnId="{D4437550-41E0-4F08-9E75-C03E195D88CE}">
      <dgm:prSet/>
      <dgm:spPr/>
      <dgm:t>
        <a:bodyPr/>
        <a:lstStyle/>
        <a:p>
          <a:endParaRPr lang="en-GB"/>
        </a:p>
      </dgm:t>
    </dgm:pt>
    <dgm:pt modelId="{6576F6B4-756A-4AD6-8D69-DFB0C28FB6E8}" type="parTrans" cxnId="{D4437550-41E0-4F08-9E75-C03E195D88CE}">
      <dgm:prSet/>
      <dgm:spPr/>
      <dgm:t>
        <a:bodyPr/>
        <a:lstStyle/>
        <a:p>
          <a:endParaRPr lang="en-GB"/>
        </a:p>
      </dgm:t>
    </dgm:pt>
    <dgm:pt modelId="{84BE9F00-A796-4FE4-BE26-BEABDC78C6D7}">
      <dgm:prSet phldrT="[Text]"/>
      <dgm:spPr/>
      <dgm:t>
        <a:bodyPr/>
        <a:lstStyle/>
        <a:p>
          <a:r>
            <a:rPr lang="en-GB" dirty="0" smtClean="0"/>
            <a:t>Promote direct flights to Livingstone</a:t>
          </a:r>
          <a:endParaRPr lang="en-GB" dirty="0"/>
        </a:p>
      </dgm:t>
    </dgm:pt>
    <dgm:pt modelId="{B5D1FC32-9CA8-4C1D-95DB-33F593AB7DFE}" type="sibTrans" cxnId="{01FFFE9A-3D4D-4F94-A743-C8DC11639727}">
      <dgm:prSet/>
      <dgm:spPr/>
      <dgm:t>
        <a:bodyPr/>
        <a:lstStyle/>
        <a:p>
          <a:endParaRPr lang="en-GB"/>
        </a:p>
      </dgm:t>
    </dgm:pt>
    <dgm:pt modelId="{28EB0BA7-CB48-44A4-B050-0816D8D790FD}" type="parTrans" cxnId="{01FFFE9A-3D4D-4F94-A743-C8DC11639727}">
      <dgm:prSet/>
      <dgm:spPr/>
      <dgm:t>
        <a:bodyPr/>
        <a:lstStyle/>
        <a:p>
          <a:endParaRPr lang="en-GB"/>
        </a:p>
      </dgm:t>
    </dgm:pt>
    <dgm:pt modelId="{CBBCC1BC-9FC1-40E2-8C9D-2A530EFE1CB3}">
      <dgm:prSet phldrT="[Text]"/>
      <dgm:spPr/>
      <dgm:t>
        <a:bodyPr/>
        <a:lstStyle/>
        <a:p>
          <a:r>
            <a:rPr lang="en-GB" dirty="0" smtClean="0"/>
            <a:t>Joint marketing collaboration with airline servicing Zambia route</a:t>
          </a:r>
          <a:endParaRPr lang="en-GB" dirty="0"/>
        </a:p>
      </dgm:t>
    </dgm:pt>
    <dgm:pt modelId="{D8D47D1E-9AF1-40BC-BB26-BF7165E96645}" type="sibTrans" cxnId="{C2CE303E-7C0F-40D2-A4F1-8C1A7513981C}">
      <dgm:prSet/>
      <dgm:spPr/>
      <dgm:t>
        <a:bodyPr/>
        <a:lstStyle/>
        <a:p>
          <a:endParaRPr lang="en-GB"/>
        </a:p>
      </dgm:t>
    </dgm:pt>
    <dgm:pt modelId="{2013C6BD-627C-44DA-9A9C-0E42C6F0D50B}" type="parTrans" cxnId="{C2CE303E-7C0F-40D2-A4F1-8C1A7513981C}">
      <dgm:prSet/>
      <dgm:spPr/>
      <dgm:t>
        <a:bodyPr/>
        <a:lstStyle/>
        <a:p>
          <a:endParaRPr lang="en-GB"/>
        </a:p>
      </dgm:t>
    </dgm:pt>
    <dgm:pt modelId="{FB2E7CAB-DDCC-4C5B-BE4F-DC48B767D78D}">
      <dgm:prSet phldrT="[Text]"/>
      <dgm:spPr/>
      <dgm:t>
        <a:bodyPr/>
        <a:lstStyle/>
        <a:p>
          <a:r>
            <a:rPr lang="en-GB" dirty="0" smtClean="0"/>
            <a:t>Airline connectivity</a:t>
          </a:r>
          <a:endParaRPr lang="en-GB" dirty="0"/>
        </a:p>
      </dgm:t>
    </dgm:pt>
    <dgm:pt modelId="{B4EB9F20-4107-47CC-ACD3-717538295FA8}" type="sibTrans" cxnId="{DBC30091-FB1A-4177-BA2A-25A13961B0B0}">
      <dgm:prSet/>
      <dgm:spPr/>
      <dgm:t>
        <a:bodyPr/>
        <a:lstStyle/>
        <a:p>
          <a:endParaRPr lang="en-GB"/>
        </a:p>
      </dgm:t>
    </dgm:pt>
    <dgm:pt modelId="{57AB97A3-2F98-492D-8E60-5211F834EBF6}" type="parTrans" cxnId="{DBC30091-FB1A-4177-BA2A-25A13961B0B0}">
      <dgm:prSet/>
      <dgm:spPr/>
      <dgm:t>
        <a:bodyPr/>
        <a:lstStyle/>
        <a:p>
          <a:endParaRPr lang="en-GB"/>
        </a:p>
      </dgm:t>
    </dgm:pt>
    <dgm:pt modelId="{414DA88C-45AB-49EA-A21B-D2A1F72D32AB}">
      <dgm:prSet phldrT="[Text]"/>
      <dgm:spPr/>
      <dgm:t>
        <a:bodyPr/>
        <a:lstStyle/>
        <a:p>
          <a:r>
            <a:rPr lang="en-GB" dirty="0" smtClean="0"/>
            <a:t>Attend hotel investment conferences</a:t>
          </a:r>
          <a:endParaRPr lang="en-GB" dirty="0"/>
        </a:p>
      </dgm:t>
    </dgm:pt>
    <dgm:pt modelId="{2630C7A3-092E-42CB-897C-D54D8ABA1D7E}" type="sibTrans" cxnId="{F35EC54D-237C-4E3C-ABC9-7D2D31DA8D1A}">
      <dgm:prSet/>
      <dgm:spPr/>
      <dgm:t>
        <a:bodyPr/>
        <a:lstStyle/>
        <a:p>
          <a:endParaRPr lang="en-GB"/>
        </a:p>
      </dgm:t>
    </dgm:pt>
    <dgm:pt modelId="{1CB4AE69-D4E0-4278-80F6-BCA862A0A2FA}" type="parTrans" cxnId="{F35EC54D-237C-4E3C-ABC9-7D2D31DA8D1A}">
      <dgm:prSet/>
      <dgm:spPr/>
      <dgm:t>
        <a:bodyPr/>
        <a:lstStyle/>
        <a:p>
          <a:endParaRPr lang="en-GB"/>
        </a:p>
      </dgm:t>
    </dgm:pt>
    <dgm:pt modelId="{9DD37E58-2CC3-40D5-AD03-661695429B46}">
      <dgm:prSet phldrT="[Text]"/>
      <dgm:spPr/>
      <dgm:t>
        <a:bodyPr/>
        <a:lstStyle/>
        <a:p>
          <a:r>
            <a:rPr lang="en-GB" dirty="0" smtClean="0"/>
            <a:t>Work joint plan of action with ZDA</a:t>
          </a:r>
          <a:endParaRPr lang="en-GB" dirty="0"/>
        </a:p>
      </dgm:t>
    </dgm:pt>
    <dgm:pt modelId="{D4B60A25-9AA9-4F82-927F-422F44C44E67}" type="sibTrans" cxnId="{D6E21AD8-9741-4956-AD50-EACFCDC64185}">
      <dgm:prSet/>
      <dgm:spPr/>
      <dgm:t>
        <a:bodyPr/>
        <a:lstStyle/>
        <a:p>
          <a:endParaRPr lang="en-GB"/>
        </a:p>
      </dgm:t>
    </dgm:pt>
    <dgm:pt modelId="{76573EFD-F01D-4039-B79A-1CC3286FD6AD}" type="parTrans" cxnId="{D6E21AD8-9741-4956-AD50-EACFCDC64185}">
      <dgm:prSet/>
      <dgm:spPr/>
      <dgm:t>
        <a:bodyPr/>
        <a:lstStyle/>
        <a:p>
          <a:endParaRPr lang="en-GB"/>
        </a:p>
      </dgm:t>
    </dgm:pt>
    <dgm:pt modelId="{C081C5A8-63CE-4457-A7C4-7870EBBEFF80}">
      <dgm:prSet phldrT="[Text]"/>
      <dgm:spPr/>
      <dgm:t>
        <a:bodyPr/>
        <a:lstStyle/>
        <a:p>
          <a:r>
            <a:rPr lang="en-GB" dirty="0" smtClean="0"/>
            <a:t>Organise investment forum with end to end linkages.</a:t>
          </a:r>
          <a:endParaRPr lang="en-GB" dirty="0"/>
        </a:p>
      </dgm:t>
    </dgm:pt>
    <dgm:pt modelId="{2CB8F626-FCB6-4D8D-8534-4A8457B03A82}" type="sibTrans" cxnId="{CFF03507-01D9-492B-BF45-1F18BE1400F0}">
      <dgm:prSet/>
      <dgm:spPr/>
      <dgm:t>
        <a:bodyPr/>
        <a:lstStyle/>
        <a:p>
          <a:endParaRPr lang="en-GB"/>
        </a:p>
      </dgm:t>
    </dgm:pt>
    <dgm:pt modelId="{9280FA1E-A405-47FF-9F9B-FAA820B475C4}" type="parTrans" cxnId="{CFF03507-01D9-492B-BF45-1F18BE1400F0}">
      <dgm:prSet/>
      <dgm:spPr/>
      <dgm:t>
        <a:bodyPr/>
        <a:lstStyle/>
        <a:p>
          <a:endParaRPr lang="en-GB"/>
        </a:p>
      </dgm:t>
    </dgm:pt>
    <dgm:pt modelId="{80CE233E-3141-45F9-A720-4C11B8A7420D}">
      <dgm:prSet phldrT="[Text]"/>
      <dgm:spPr/>
      <dgm:t>
        <a:bodyPr/>
        <a:lstStyle/>
        <a:p>
          <a:r>
            <a:rPr lang="en-GB" dirty="0" smtClean="0"/>
            <a:t>Encourage existing hotels to expand beyond Lusaka </a:t>
          </a:r>
          <a:endParaRPr lang="en-GB" dirty="0"/>
        </a:p>
      </dgm:t>
    </dgm:pt>
    <dgm:pt modelId="{6B9A2365-4DD4-4FAA-AA48-EB219B4B8709}" type="sibTrans" cxnId="{916108A8-1DB6-4C3C-A8A5-80A99B0BF160}">
      <dgm:prSet/>
      <dgm:spPr/>
      <dgm:t>
        <a:bodyPr/>
        <a:lstStyle/>
        <a:p>
          <a:endParaRPr lang="en-GB"/>
        </a:p>
      </dgm:t>
    </dgm:pt>
    <dgm:pt modelId="{497B9647-0758-4823-994F-801DFE48BEBA}" type="parTrans" cxnId="{916108A8-1DB6-4C3C-A8A5-80A99B0BF160}">
      <dgm:prSet/>
      <dgm:spPr/>
      <dgm:t>
        <a:bodyPr/>
        <a:lstStyle/>
        <a:p>
          <a:endParaRPr lang="en-GB"/>
        </a:p>
      </dgm:t>
    </dgm:pt>
    <dgm:pt modelId="{2F87E4C7-0449-4E15-AE17-CD9AC77E0494}">
      <dgm:prSet phldrT="[Text]"/>
      <dgm:spPr/>
      <dgm:t>
        <a:bodyPr/>
        <a:lstStyle/>
        <a:p>
          <a:r>
            <a:rPr lang="en-GB" dirty="0" smtClean="0"/>
            <a:t>Establish database of key hotel chains operating in Africa</a:t>
          </a:r>
          <a:endParaRPr lang="en-GB" dirty="0"/>
        </a:p>
      </dgm:t>
    </dgm:pt>
    <dgm:pt modelId="{DD3C1545-9BC6-4FF6-B609-D0AC51BFF21E}" type="sibTrans" cxnId="{A6FF76D7-2DB5-477B-82F9-43E54BAD05E5}">
      <dgm:prSet/>
      <dgm:spPr/>
      <dgm:t>
        <a:bodyPr/>
        <a:lstStyle/>
        <a:p>
          <a:endParaRPr lang="en-GB"/>
        </a:p>
      </dgm:t>
    </dgm:pt>
    <dgm:pt modelId="{48060953-3F21-47B5-A575-2A120D13F004}" type="parTrans" cxnId="{A6FF76D7-2DB5-477B-82F9-43E54BAD05E5}">
      <dgm:prSet/>
      <dgm:spPr/>
      <dgm:t>
        <a:bodyPr/>
        <a:lstStyle/>
        <a:p>
          <a:endParaRPr lang="en-GB"/>
        </a:p>
      </dgm:t>
    </dgm:pt>
    <dgm:pt modelId="{0A8B7459-F7FF-4F67-A3A8-09B0EF15283B}" type="pres">
      <dgm:prSet presAssocID="{2CF2784E-3848-4B3A-B9D7-65696A8D8A53}" presName="Name0" presStyleCnt="0">
        <dgm:presLayoutVars>
          <dgm:dir/>
          <dgm:animLvl val="lvl"/>
          <dgm:resizeHandles val="exact"/>
        </dgm:presLayoutVars>
      </dgm:prSet>
      <dgm:spPr/>
      <dgm:t>
        <a:bodyPr/>
        <a:lstStyle/>
        <a:p>
          <a:endParaRPr lang="en-GB"/>
        </a:p>
      </dgm:t>
    </dgm:pt>
    <dgm:pt modelId="{58309134-9696-4668-A276-8B769FBE3B57}" type="pres">
      <dgm:prSet presAssocID="{717884D2-5E18-4D26-B17D-2BEFF5A5F6C9}" presName="linNode" presStyleCnt="0"/>
      <dgm:spPr/>
    </dgm:pt>
    <dgm:pt modelId="{8DDAB438-18D0-4AD3-A290-B7C702D7B1E3}" type="pres">
      <dgm:prSet presAssocID="{717884D2-5E18-4D26-B17D-2BEFF5A5F6C9}" presName="parentText" presStyleLbl="node1" presStyleIdx="0" presStyleCnt="3">
        <dgm:presLayoutVars>
          <dgm:chMax val="1"/>
          <dgm:bulletEnabled val="1"/>
        </dgm:presLayoutVars>
      </dgm:prSet>
      <dgm:spPr/>
      <dgm:t>
        <a:bodyPr/>
        <a:lstStyle/>
        <a:p>
          <a:endParaRPr lang="en-GB"/>
        </a:p>
      </dgm:t>
    </dgm:pt>
    <dgm:pt modelId="{1A3B608F-EFC9-4540-872D-E72C194458A2}" type="pres">
      <dgm:prSet presAssocID="{717884D2-5E18-4D26-B17D-2BEFF5A5F6C9}" presName="descendantText" presStyleLbl="alignAccFollowNode1" presStyleIdx="0" presStyleCnt="3">
        <dgm:presLayoutVars>
          <dgm:bulletEnabled val="1"/>
        </dgm:presLayoutVars>
      </dgm:prSet>
      <dgm:spPr/>
      <dgm:t>
        <a:bodyPr/>
        <a:lstStyle/>
        <a:p>
          <a:endParaRPr lang="en-GB"/>
        </a:p>
      </dgm:t>
    </dgm:pt>
    <dgm:pt modelId="{71F84448-5EB7-4089-AEDF-A77E0E21F7A2}" type="pres">
      <dgm:prSet presAssocID="{A0023CC5-42C8-4964-A305-DBCB19DDC11B}" presName="sp" presStyleCnt="0"/>
      <dgm:spPr/>
    </dgm:pt>
    <dgm:pt modelId="{5C58347A-F5E7-415E-B563-45B921710B20}" type="pres">
      <dgm:prSet presAssocID="{FB2E7CAB-DDCC-4C5B-BE4F-DC48B767D78D}" presName="linNode" presStyleCnt="0"/>
      <dgm:spPr/>
    </dgm:pt>
    <dgm:pt modelId="{6B146686-6763-48C6-8CFA-D527F6EAC8FF}" type="pres">
      <dgm:prSet presAssocID="{FB2E7CAB-DDCC-4C5B-BE4F-DC48B767D78D}" presName="parentText" presStyleLbl="node1" presStyleIdx="1" presStyleCnt="3">
        <dgm:presLayoutVars>
          <dgm:chMax val="1"/>
          <dgm:bulletEnabled val="1"/>
        </dgm:presLayoutVars>
      </dgm:prSet>
      <dgm:spPr/>
      <dgm:t>
        <a:bodyPr/>
        <a:lstStyle/>
        <a:p>
          <a:endParaRPr lang="en-GB"/>
        </a:p>
      </dgm:t>
    </dgm:pt>
    <dgm:pt modelId="{3E47D05C-3588-4F9D-A1A0-A5EA209E0BDB}" type="pres">
      <dgm:prSet presAssocID="{FB2E7CAB-DDCC-4C5B-BE4F-DC48B767D78D}" presName="descendantText" presStyleLbl="alignAccFollowNode1" presStyleIdx="1" presStyleCnt="3">
        <dgm:presLayoutVars>
          <dgm:bulletEnabled val="1"/>
        </dgm:presLayoutVars>
      </dgm:prSet>
      <dgm:spPr/>
      <dgm:t>
        <a:bodyPr/>
        <a:lstStyle/>
        <a:p>
          <a:endParaRPr lang="en-GB"/>
        </a:p>
      </dgm:t>
    </dgm:pt>
    <dgm:pt modelId="{746A9B93-E1EF-4473-AF42-59B4EBB615D8}" type="pres">
      <dgm:prSet presAssocID="{B4EB9F20-4107-47CC-ACD3-717538295FA8}" presName="sp" presStyleCnt="0"/>
      <dgm:spPr/>
    </dgm:pt>
    <dgm:pt modelId="{520EC33E-30B8-4EF3-B2DA-8CD2D8D55753}" type="pres">
      <dgm:prSet presAssocID="{D6E11C60-02E4-4A5D-B0EA-32DEDF223762}" presName="linNode" presStyleCnt="0"/>
      <dgm:spPr/>
    </dgm:pt>
    <dgm:pt modelId="{93B7106D-4F5F-493E-B946-B3CD28F263A0}" type="pres">
      <dgm:prSet presAssocID="{D6E11C60-02E4-4A5D-B0EA-32DEDF223762}" presName="parentText" presStyleLbl="node1" presStyleIdx="2" presStyleCnt="3">
        <dgm:presLayoutVars>
          <dgm:chMax val="1"/>
          <dgm:bulletEnabled val="1"/>
        </dgm:presLayoutVars>
      </dgm:prSet>
      <dgm:spPr/>
      <dgm:t>
        <a:bodyPr/>
        <a:lstStyle/>
        <a:p>
          <a:endParaRPr lang="en-GB"/>
        </a:p>
      </dgm:t>
    </dgm:pt>
    <dgm:pt modelId="{A3B00903-8B4F-4488-9045-A9ADEDA293F2}" type="pres">
      <dgm:prSet presAssocID="{D6E11C60-02E4-4A5D-B0EA-32DEDF223762}" presName="descendantText" presStyleLbl="alignAccFollowNode1" presStyleIdx="2" presStyleCnt="3">
        <dgm:presLayoutVars>
          <dgm:bulletEnabled val="1"/>
        </dgm:presLayoutVars>
      </dgm:prSet>
      <dgm:spPr/>
      <dgm:t>
        <a:bodyPr/>
        <a:lstStyle/>
        <a:p>
          <a:endParaRPr lang="en-GB"/>
        </a:p>
      </dgm:t>
    </dgm:pt>
  </dgm:ptLst>
  <dgm:cxnLst>
    <dgm:cxn modelId="{A09A2D42-8227-4C13-9776-50A8ECC5F55E}" srcId="{D6E11C60-02E4-4A5D-B0EA-32DEDF223762}" destId="{28D9D1B4-C5D8-4F96-80FE-81A6C2EC68DF}" srcOrd="1" destOrd="0" parTransId="{5743C644-80C4-4B1C-A228-F2B669D250F5}" sibTransId="{C410D909-ED26-4069-87CB-2BDD4E9093FD}"/>
    <dgm:cxn modelId="{B44BB04A-AD01-42C1-B8B4-D3B6787C654F}" type="presOf" srcId="{2F87E4C7-0449-4E15-AE17-CD9AC77E0494}" destId="{1A3B608F-EFC9-4540-872D-E72C194458A2}" srcOrd="0" destOrd="0" presId="urn:microsoft.com/office/officeart/2005/8/layout/vList5"/>
    <dgm:cxn modelId="{DBC30091-FB1A-4177-BA2A-25A13961B0B0}" srcId="{2CF2784E-3848-4B3A-B9D7-65696A8D8A53}" destId="{FB2E7CAB-DDCC-4C5B-BE4F-DC48B767D78D}" srcOrd="1" destOrd="0" parTransId="{57AB97A3-2F98-492D-8E60-5211F834EBF6}" sibTransId="{B4EB9F20-4107-47CC-ACD3-717538295FA8}"/>
    <dgm:cxn modelId="{B9742723-FEFF-4D5B-AE43-3E55F96F80A5}" type="presOf" srcId="{2CF2784E-3848-4B3A-B9D7-65696A8D8A53}" destId="{0A8B7459-F7FF-4F67-A3A8-09B0EF15283B}" srcOrd="0" destOrd="0" presId="urn:microsoft.com/office/officeart/2005/8/layout/vList5"/>
    <dgm:cxn modelId="{01FFFE9A-3D4D-4F94-A743-C8DC11639727}" srcId="{FB2E7CAB-DDCC-4C5B-BE4F-DC48B767D78D}" destId="{84BE9F00-A796-4FE4-BE26-BEABDC78C6D7}" srcOrd="1" destOrd="0" parTransId="{28EB0BA7-CB48-44A4-B050-0816D8D790FD}" sibTransId="{B5D1FC32-9CA8-4C1D-95DB-33F593AB7DFE}"/>
    <dgm:cxn modelId="{FA718E97-7C9F-4DB3-A1BC-A83E3C0AD499}" type="presOf" srcId="{80CE233E-3141-45F9-A720-4C11B8A7420D}" destId="{1A3B608F-EFC9-4540-872D-E72C194458A2}" srcOrd="0" destOrd="1" presId="urn:microsoft.com/office/officeart/2005/8/layout/vList5"/>
    <dgm:cxn modelId="{597F31E2-EB23-42F8-93D7-593A4B214CF3}" type="presOf" srcId="{098862DB-07A5-4AB2-A567-059C20A4DA07}" destId="{3E47D05C-3588-4F9D-A1A0-A5EA209E0BDB}" srcOrd="0" destOrd="2" presId="urn:microsoft.com/office/officeart/2005/8/layout/vList5"/>
    <dgm:cxn modelId="{D656D59A-6442-4BBC-9292-5C8BC1412F6B}" type="presOf" srcId="{FB2E7CAB-DDCC-4C5B-BE4F-DC48B767D78D}" destId="{6B146686-6763-48C6-8CFA-D527F6EAC8FF}" srcOrd="0" destOrd="0" presId="urn:microsoft.com/office/officeart/2005/8/layout/vList5"/>
    <dgm:cxn modelId="{BE9B8F63-41AD-4A7F-97DA-25337498C940}" type="presOf" srcId="{D6E11C60-02E4-4A5D-B0EA-32DEDF223762}" destId="{93B7106D-4F5F-493E-B946-B3CD28F263A0}" srcOrd="0" destOrd="0" presId="urn:microsoft.com/office/officeart/2005/8/layout/vList5"/>
    <dgm:cxn modelId="{43107F75-B741-403A-9649-605417F01563}" type="presOf" srcId="{414DA88C-45AB-49EA-A21B-D2A1F72D32AB}" destId="{1A3B608F-EFC9-4540-872D-E72C194458A2}" srcOrd="0" destOrd="4" presId="urn:microsoft.com/office/officeart/2005/8/layout/vList5"/>
    <dgm:cxn modelId="{C2CE303E-7C0F-40D2-A4F1-8C1A7513981C}" srcId="{FB2E7CAB-DDCC-4C5B-BE4F-DC48B767D78D}" destId="{CBBCC1BC-9FC1-40E2-8C9D-2A530EFE1CB3}" srcOrd="0" destOrd="0" parTransId="{2013C6BD-627C-44DA-9A9C-0E42C6F0D50B}" sibTransId="{D8D47D1E-9AF1-40BC-BB26-BF7165E96645}"/>
    <dgm:cxn modelId="{7F7C6B24-6DF2-470C-900C-85C639EE0263}" srcId="{D6E11C60-02E4-4A5D-B0EA-32DEDF223762}" destId="{E3E54A01-1E6D-4A15-93AC-49D93D54FE0B}" srcOrd="0" destOrd="0" parTransId="{DF66E417-52A8-40D8-8605-AAD33C323578}" sibTransId="{F608F407-DC57-46D2-A4AE-418268743E6C}"/>
    <dgm:cxn modelId="{46EEF15E-39B2-4B6C-AEED-4256757E416A}" type="presOf" srcId="{C081C5A8-63CE-4457-A7C4-7870EBBEFF80}" destId="{1A3B608F-EFC9-4540-872D-E72C194458A2}" srcOrd="0" destOrd="2" presId="urn:microsoft.com/office/officeart/2005/8/layout/vList5"/>
    <dgm:cxn modelId="{66B8F539-E61F-487D-85B6-EF5C041CD77D}" type="presOf" srcId="{717884D2-5E18-4D26-B17D-2BEFF5A5F6C9}" destId="{8DDAB438-18D0-4AD3-A290-B7C702D7B1E3}" srcOrd="0" destOrd="0" presId="urn:microsoft.com/office/officeart/2005/8/layout/vList5"/>
    <dgm:cxn modelId="{74517C9F-25BC-4C51-A9E7-E90CB72EE078}" type="presOf" srcId="{28D9D1B4-C5D8-4F96-80FE-81A6C2EC68DF}" destId="{A3B00903-8B4F-4488-9045-A9ADEDA293F2}" srcOrd="0" destOrd="1" presId="urn:microsoft.com/office/officeart/2005/8/layout/vList5"/>
    <dgm:cxn modelId="{9FF06934-835C-4F49-99F4-9341A98CD372}" srcId="{2CF2784E-3848-4B3A-B9D7-65696A8D8A53}" destId="{717884D2-5E18-4D26-B17D-2BEFF5A5F6C9}" srcOrd="0" destOrd="0" parTransId="{9AC3EFA0-3BB7-4485-ABA2-EF0F846FA691}" sibTransId="{A0023CC5-42C8-4964-A305-DBCB19DDC11B}"/>
    <dgm:cxn modelId="{59609C52-C956-4208-876B-675864973E80}" type="presOf" srcId="{CBBCC1BC-9FC1-40E2-8C9D-2A530EFE1CB3}" destId="{3E47D05C-3588-4F9D-A1A0-A5EA209E0BDB}" srcOrd="0" destOrd="0" presId="urn:microsoft.com/office/officeart/2005/8/layout/vList5"/>
    <dgm:cxn modelId="{9556C39F-7A1A-4883-8428-207BFD10D68A}" type="presOf" srcId="{9DD37E58-2CC3-40D5-AD03-661695429B46}" destId="{1A3B608F-EFC9-4540-872D-E72C194458A2}" srcOrd="0" destOrd="3" presId="urn:microsoft.com/office/officeart/2005/8/layout/vList5"/>
    <dgm:cxn modelId="{BF706256-D94C-4F8F-8BBB-B4B11ED7AAD0}" type="presOf" srcId="{61B58CA7-DF8B-4571-A4AC-5266D3736CE3}" destId="{3E47D05C-3588-4F9D-A1A0-A5EA209E0BDB}" srcOrd="0" destOrd="3" presId="urn:microsoft.com/office/officeart/2005/8/layout/vList5"/>
    <dgm:cxn modelId="{916108A8-1DB6-4C3C-A8A5-80A99B0BF160}" srcId="{717884D2-5E18-4D26-B17D-2BEFF5A5F6C9}" destId="{80CE233E-3141-45F9-A720-4C11B8A7420D}" srcOrd="1" destOrd="0" parTransId="{497B9647-0758-4823-994F-801DFE48BEBA}" sibTransId="{6B9A2365-4DD4-4FAA-AA48-EB219B4B8709}"/>
    <dgm:cxn modelId="{499E313D-3122-47A0-A505-CCD239C486CC}" type="presOf" srcId="{84BE9F00-A796-4FE4-BE26-BEABDC78C6D7}" destId="{3E47D05C-3588-4F9D-A1A0-A5EA209E0BDB}" srcOrd="0" destOrd="1" presId="urn:microsoft.com/office/officeart/2005/8/layout/vList5"/>
    <dgm:cxn modelId="{C8BE9B30-B1A5-4DB4-A1B9-714E8624B080}" srcId="{2CF2784E-3848-4B3A-B9D7-65696A8D8A53}" destId="{D6E11C60-02E4-4A5D-B0EA-32DEDF223762}" srcOrd="2" destOrd="0" parTransId="{6CCA45E6-3E4C-4183-8906-B4C20BA0546A}" sibTransId="{38B702CA-EA1F-442A-85AD-20613AC5F2F5}"/>
    <dgm:cxn modelId="{D4437550-41E0-4F08-9E75-C03E195D88CE}" srcId="{FB2E7CAB-DDCC-4C5B-BE4F-DC48B767D78D}" destId="{098862DB-07A5-4AB2-A567-059C20A4DA07}" srcOrd="2" destOrd="0" parTransId="{6576F6B4-756A-4AD6-8D69-DFB0C28FB6E8}" sibTransId="{CE2017E6-315C-4A04-B26C-7FFD185C2256}"/>
    <dgm:cxn modelId="{D6E21AD8-9741-4956-AD50-EACFCDC64185}" srcId="{717884D2-5E18-4D26-B17D-2BEFF5A5F6C9}" destId="{9DD37E58-2CC3-40D5-AD03-661695429B46}" srcOrd="3" destOrd="0" parTransId="{76573EFD-F01D-4039-B79A-1CC3286FD6AD}" sibTransId="{D4B60A25-9AA9-4F82-927F-422F44C44E67}"/>
    <dgm:cxn modelId="{F35EC54D-237C-4E3C-ABC9-7D2D31DA8D1A}" srcId="{717884D2-5E18-4D26-B17D-2BEFF5A5F6C9}" destId="{414DA88C-45AB-49EA-A21B-D2A1F72D32AB}" srcOrd="4" destOrd="0" parTransId="{1CB4AE69-D4E0-4278-80F6-BCA862A0A2FA}" sibTransId="{2630C7A3-092E-42CB-897C-D54D8ABA1D7E}"/>
    <dgm:cxn modelId="{CFF03507-01D9-492B-BF45-1F18BE1400F0}" srcId="{717884D2-5E18-4D26-B17D-2BEFF5A5F6C9}" destId="{C081C5A8-63CE-4457-A7C4-7870EBBEFF80}" srcOrd="2" destOrd="0" parTransId="{9280FA1E-A405-47FF-9F9B-FAA820B475C4}" sibTransId="{2CB8F626-FCB6-4D8D-8534-4A8457B03A82}"/>
    <dgm:cxn modelId="{931504A2-4847-4DDD-8711-8C5B7D78664C}" type="presOf" srcId="{E3E54A01-1E6D-4A15-93AC-49D93D54FE0B}" destId="{A3B00903-8B4F-4488-9045-A9ADEDA293F2}" srcOrd="0" destOrd="0" presId="urn:microsoft.com/office/officeart/2005/8/layout/vList5"/>
    <dgm:cxn modelId="{A6FF76D7-2DB5-477B-82F9-43E54BAD05E5}" srcId="{717884D2-5E18-4D26-B17D-2BEFF5A5F6C9}" destId="{2F87E4C7-0449-4E15-AE17-CD9AC77E0494}" srcOrd="0" destOrd="0" parTransId="{48060953-3F21-47B5-A575-2A120D13F004}" sibTransId="{DD3C1545-9BC6-4FF6-B609-D0AC51BFF21E}"/>
    <dgm:cxn modelId="{2F34A4AF-6ED0-4572-BFED-C044A46E43F4}" srcId="{FB2E7CAB-DDCC-4C5B-BE4F-DC48B767D78D}" destId="{61B58CA7-DF8B-4571-A4AC-5266D3736CE3}" srcOrd="3" destOrd="0" parTransId="{1A7BBF6B-D0DC-4DDC-90E1-9D98BEEE31C9}" sibTransId="{2368B8E4-13D9-49A2-93B0-A153CE1AAED9}"/>
    <dgm:cxn modelId="{50E8692A-5E37-4DA8-8848-53F38D9BC853}" type="presParOf" srcId="{0A8B7459-F7FF-4F67-A3A8-09B0EF15283B}" destId="{58309134-9696-4668-A276-8B769FBE3B57}" srcOrd="0" destOrd="0" presId="urn:microsoft.com/office/officeart/2005/8/layout/vList5"/>
    <dgm:cxn modelId="{3A1CE123-C80C-4A9A-81D5-88BF24AF4A56}" type="presParOf" srcId="{58309134-9696-4668-A276-8B769FBE3B57}" destId="{8DDAB438-18D0-4AD3-A290-B7C702D7B1E3}" srcOrd="0" destOrd="0" presId="urn:microsoft.com/office/officeart/2005/8/layout/vList5"/>
    <dgm:cxn modelId="{FC85A412-8B4D-4408-908E-ED3CB7C6CEBE}" type="presParOf" srcId="{58309134-9696-4668-A276-8B769FBE3B57}" destId="{1A3B608F-EFC9-4540-872D-E72C194458A2}" srcOrd="1" destOrd="0" presId="urn:microsoft.com/office/officeart/2005/8/layout/vList5"/>
    <dgm:cxn modelId="{1927291D-8B2A-4DF0-8B43-74296FD0E1FA}" type="presParOf" srcId="{0A8B7459-F7FF-4F67-A3A8-09B0EF15283B}" destId="{71F84448-5EB7-4089-AEDF-A77E0E21F7A2}" srcOrd="1" destOrd="0" presId="urn:microsoft.com/office/officeart/2005/8/layout/vList5"/>
    <dgm:cxn modelId="{DDC79491-6066-44BA-9257-7E885C946BC0}" type="presParOf" srcId="{0A8B7459-F7FF-4F67-A3A8-09B0EF15283B}" destId="{5C58347A-F5E7-415E-B563-45B921710B20}" srcOrd="2" destOrd="0" presId="urn:microsoft.com/office/officeart/2005/8/layout/vList5"/>
    <dgm:cxn modelId="{2224219B-E047-488E-9C60-DA270E6E64FD}" type="presParOf" srcId="{5C58347A-F5E7-415E-B563-45B921710B20}" destId="{6B146686-6763-48C6-8CFA-D527F6EAC8FF}" srcOrd="0" destOrd="0" presId="urn:microsoft.com/office/officeart/2005/8/layout/vList5"/>
    <dgm:cxn modelId="{849D51DE-1B2E-4B2A-97C9-FE51602EB35C}" type="presParOf" srcId="{5C58347A-F5E7-415E-B563-45B921710B20}" destId="{3E47D05C-3588-4F9D-A1A0-A5EA209E0BDB}" srcOrd="1" destOrd="0" presId="urn:microsoft.com/office/officeart/2005/8/layout/vList5"/>
    <dgm:cxn modelId="{BD9EBAA7-2A64-4C76-B336-615B34E38A54}" type="presParOf" srcId="{0A8B7459-F7FF-4F67-A3A8-09B0EF15283B}" destId="{746A9B93-E1EF-4473-AF42-59B4EBB615D8}" srcOrd="3" destOrd="0" presId="urn:microsoft.com/office/officeart/2005/8/layout/vList5"/>
    <dgm:cxn modelId="{C1DD1248-5C95-498F-85BD-089972047BCC}" type="presParOf" srcId="{0A8B7459-F7FF-4F67-A3A8-09B0EF15283B}" destId="{520EC33E-30B8-4EF3-B2DA-8CD2D8D55753}" srcOrd="4" destOrd="0" presId="urn:microsoft.com/office/officeart/2005/8/layout/vList5"/>
    <dgm:cxn modelId="{9B771E47-BF3F-4025-83BB-06AA91FE5854}" type="presParOf" srcId="{520EC33E-30B8-4EF3-B2DA-8CD2D8D55753}" destId="{93B7106D-4F5F-493E-B946-B3CD28F263A0}" srcOrd="0" destOrd="0" presId="urn:microsoft.com/office/officeart/2005/8/layout/vList5"/>
    <dgm:cxn modelId="{03BDE70B-428B-4A13-9FA2-E3832A557B1F}" type="presParOf" srcId="{520EC33E-30B8-4EF3-B2DA-8CD2D8D55753}" destId="{A3B00903-8B4F-4488-9045-A9ADEDA293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2784E-3848-4B3A-B9D7-65696A8D8A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17884D2-5E18-4D26-B17D-2BEFF5A5F6C9}">
      <dgm:prSet phldrT="[Text]"/>
      <dgm:spPr/>
      <dgm:t>
        <a:bodyPr/>
        <a:lstStyle/>
        <a:p>
          <a:r>
            <a:rPr lang="en-GB" dirty="0" smtClean="0"/>
            <a:t>Segment and niche marketing</a:t>
          </a:r>
          <a:endParaRPr lang="en-GB" dirty="0"/>
        </a:p>
      </dgm:t>
    </dgm:pt>
    <dgm:pt modelId="{9AC3EFA0-3BB7-4485-ABA2-EF0F846FA691}" type="parTrans" cxnId="{9FF06934-835C-4F49-99F4-9341A98CD372}">
      <dgm:prSet/>
      <dgm:spPr/>
      <dgm:t>
        <a:bodyPr/>
        <a:lstStyle/>
        <a:p>
          <a:endParaRPr lang="en-GB"/>
        </a:p>
      </dgm:t>
    </dgm:pt>
    <dgm:pt modelId="{A0023CC5-42C8-4964-A305-DBCB19DDC11B}" type="sibTrans" cxnId="{9FF06934-835C-4F49-99F4-9341A98CD372}">
      <dgm:prSet/>
      <dgm:spPr/>
      <dgm:t>
        <a:bodyPr/>
        <a:lstStyle/>
        <a:p>
          <a:endParaRPr lang="en-GB"/>
        </a:p>
      </dgm:t>
    </dgm:pt>
    <dgm:pt modelId="{2F87E4C7-0449-4E15-AE17-CD9AC77E0494}">
      <dgm:prSet phldrT="[Text]" custT="1"/>
      <dgm:spPr/>
      <dgm:t>
        <a:bodyPr/>
        <a:lstStyle/>
        <a:p>
          <a:r>
            <a:rPr lang="en-GB" sz="1200" dirty="0" smtClean="0"/>
            <a:t>Indentify key segments and niche markets for target marketing</a:t>
          </a:r>
          <a:endParaRPr lang="en-GB" sz="1200" dirty="0"/>
        </a:p>
      </dgm:t>
    </dgm:pt>
    <dgm:pt modelId="{48060953-3F21-47B5-A575-2A120D13F004}" type="parTrans" cxnId="{A6FF76D7-2DB5-477B-82F9-43E54BAD05E5}">
      <dgm:prSet/>
      <dgm:spPr/>
      <dgm:t>
        <a:bodyPr/>
        <a:lstStyle/>
        <a:p>
          <a:endParaRPr lang="en-GB"/>
        </a:p>
      </dgm:t>
    </dgm:pt>
    <dgm:pt modelId="{DD3C1545-9BC6-4FF6-B609-D0AC51BFF21E}" type="sibTrans" cxnId="{A6FF76D7-2DB5-477B-82F9-43E54BAD05E5}">
      <dgm:prSet/>
      <dgm:spPr/>
      <dgm:t>
        <a:bodyPr/>
        <a:lstStyle/>
        <a:p>
          <a:endParaRPr lang="en-GB"/>
        </a:p>
      </dgm:t>
    </dgm:pt>
    <dgm:pt modelId="{FB2E7CAB-DDCC-4C5B-BE4F-DC48B767D78D}">
      <dgm:prSet phldrT="[Text]"/>
      <dgm:spPr/>
      <dgm:t>
        <a:bodyPr/>
        <a:lstStyle/>
        <a:p>
          <a:r>
            <a:rPr lang="en-GB" dirty="0" smtClean="0"/>
            <a:t>Market focus</a:t>
          </a:r>
          <a:endParaRPr lang="en-GB" dirty="0"/>
        </a:p>
      </dgm:t>
    </dgm:pt>
    <dgm:pt modelId="{57AB97A3-2F98-492D-8E60-5211F834EBF6}" type="parTrans" cxnId="{DBC30091-FB1A-4177-BA2A-25A13961B0B0}">
      <dgm:prSet/>
      <dgm:spPr/>
      <dgm:t>
        <a:bodyPr/>
        <a:lstStyle/>
        <a:p>
          <a:endParaRPr lang="en-GB"/>
        </a:p>
      </dgm:t>
    </dgm:pt>
    <dgm:pt modelId="{B4EB9F20-4107-47CC-ACD3-717538295FA8}" type="sibTrans" cxnId="{DBC30091-FB1A-4177-BA2A-25A13961B0B0}">
      <dgm:prSet/>
      <dgm:spPr/>
      <dgm:t>
        <a:bodyPr/>
        <a:lstStyle/>
        <a:p>
          <a:endParaRPr lang="en-GB"/>
        </a:p>
      </dgm:t>
    </dgm:pt>
    <dgm:pt modelId="{CBBCC1BC-9FC1-40E2-8C9D-2A530EFE1CB3}">
      <dgm:prSet phldrT="[Text]"/>
      <dgm:spPr/>
      <dgm:t>
        <a:bodyPr/>
        <a:lstStyle/>
        <a:p>
          <a:r>
            <a:rPr lang="en-GB" dirty="0" smtClean="0"/>
            <a:t>Adopt focused approach targeting South Africa, UK, USA , India, China, Australia </a:t>
          </a:r>
          <a:endParaRPr lang="en-GB" dirty="0"/>
        </a:p>
      </dgm:t>
    </dgm:pt>
    <dgm:pt modelId="{2013C6BD-627C-44DA-9A9C-0E42C6F0D50B}" type="parTrans" cxnId="{C2CE303E-7C0F-40D2-A4F1-8C1A7513981C}">
      <dgm:prSet/>
      <dgm:spPr/>
      <dgm:t>
        <a:bodyPr/>
        <a:lstStyle/>
        <a:p>
          <a:endParaRPr lang="en-GB"/>
        </a:p>
      </dgm:t>
    </dgm:pt>
    <dgm:pt modelId="{D8D47D1E-9AF1-40BC-BB26-BF7165E96645}" type="sibTrans" cxnId="{C2CE303E-7C0F-40D2-A4F1-8C1A7513981C}">
      <dgm:prSet/>
      <dgm:spPr/>
      <dgm:t>
        <a:bodyPr/>
        <a:lstStyle/>
        <a:p>
          <a:endParaRPr lang="en-GB"/>
        </a:p>
      </dgm:t>
    </dgm:pt>
    <dgm:pt modelId="{D6E11C60-02E4-4A5D-B0EA-32DEDF223762}">
      <dgm:prSet phldrT="[Text]"/>
      <dgm:spPr/>
      <dgm:t>
        <a:bodyPr/>
        <a:lstStyle/>
        <a:p>
          <a:r>
            <a:rPr lang="en-GB" dirty="0" smtClean="0"/>
            <a:t>Communication channels</a:t>
          </a:r>
          <a:endParaRPr lang="en-GB" dirty="0"/>
        </a:p>
      </dgm:t>
    </dgm:pt>
    <dgm:pt modelId="{6CCA45E6-3E4C-4183-8906-B4C20BA0546A}" type="parTrans" cxnId="{C8BE9B30-B1A5-4DB4-A1B9-714E8624B080}">
      <dgm:prSet/>
      <dgm:spPr/>
      <dgm:t>
        <a:bodyPr/>
        <a:lstStyle/>
        <a:p>
          <a:endParaRPr lang="en-GB"/>
        </a:p>
      </dgm:t>
    </dgm:pt>
    <dgm:pt modelId="{38B702CA-EA1F-442A-85AD-20613AC5F2F5}" type="sibTrans" cxnId="{C8BE9B30-B1A5-4DB4-A1B9-714E8624B080}">
      <dgm:prSet/>
      <dgm:spPr/>
      <dgm:t>
        <a:bodyPr/>
        <a:lstStyle/>
        <a:p>
          <a:endParaRPr lang="en-GB"/>
        </a:p>
      </dgm:t>
    </dgm:pt>
    <dgm:pt modelId="{E3E54A01-1E6D-4A15-93AC-49D93D54FE0B}">
      <dgm:prSet phldrT="[Text]"/>
      <dgm:spPr/>
      <dgm:t>
        <a:bodyPr/>
        <a:lstStyle/>
        <a:p>
          <a:r>
            <a:rPr lang="en-GB" dirty="0" smtClean="0"/>
            <a:t> Identify life style magazine targeting women as decision makers</a:t>
          </a:r>
          <a:endParaRPr lang="en-GB" dirty="0"/>
        </a:p>
      </dgm:t>
    </dgm:pt>
    <dgm:pt modelId="{DF66E417-52A8-40D8-8605-AAD33C323578}" type="parTrans" cxnId="{7F7C6B24-6DF2-470C-900C-85C639EE0263}">
      <dgm:prSet/>
      <dgm:spPr/>
      <dgm:t>
        <a:bodyPr/>
        <a:lstStyle/>
        <a:p>
          <a:endParaRPr lang="en-GB"/>
        </a:p>
      </dgm:t>
    </dgm:pt>
    <dgm:pt modelId="{F608F407-DC57-46D2-A4AE-418268743E6C}" type="sibTrans" cxnId="{7F7C6B24-6DF2-470C-900C-85C639EE0263}">
      <dgm:prSet/>
      <dgm:spPr/>
      <dgm:t>
        <a:bodyPr/>
        <a:lstStyle/>
        <a:p>
          <a:endParaRPr lang="en-GB"/>
        </a:p>
      </dgm:t>
    </dgm:pt>
    <dgm:pt modelId="{28D9D1B4-C5D8-4F96-80FE-81A6C2EC68DF}">
      <dgm:prSet phldrT="[Text]"/>
      <dgm:spPr/>
      <dgm:t>
        <a:bodyPr/>
        <a:lstStyle/>
        <a:p>
          <a:r>
            <a:rPr lang="en-GB" dirty="0" smtClean="0"/>
            <a:t>Contract experts - CBI to train  ZTB and local operators in social media and website marketing optimisation</a:t>
          </a:r>
          <a:endParaRPr lang="en-GB" dirty="0"/>
        </a:p>
      </dgm:t>
    </dgm:pt>
    <dgm:pt modelId="{5743C644-80C4-4B1C-A228-F2B669D250F5}" type="parTrans" cxnId="{A09A2D42-8227-4C13-9776-50A8ECC5F55E}">
      <dgm:prSet/>
      <dgm:spPr/>
      <dgm:t>
        <a:bodyPr/>
        <a:lstStyle/>
        <a:p>
          <a:endParaRPr lang="en-GB"/>
        </a:p>
      </dgm:t>
    </dgm:pt>
    <dgm:pt modelId="{C410D909-ED26-4069-87CB-2BDD4E9093FD}" type="sibTrans" cxnId="{A09A2D42-8227-4C13-9776-50A8ECC5F55E}">
      <dgm:prSet/>
      <dgm:spPr/>
      <dgm:t>
        <a:bodyPr/>
        <a:lstStyle/>
        <a:p>
          <a:endParaRPr lang="en-GB"/>
        </a:p>
      </dgm:t>
    </dgm:pt>
    <dgm:pt modelId="{9CC50236-4592-439E-A661-21AABCDB74FF}">
      <dgm:prSet phldrT="[Text]" custT="1"/>
      <dgm:spPr/>
      <dgm:t>
        <a:bodyPr/>
        <a:lstStyle/>
        <a:p>
          <a:r>
            <a:rPr lang="en-GB" sz="1200" dirty="0" smtClean="0"/>
            <a:t>Develop product profile for respective segments and niche markets</a:t>
          </a:r>
          <a:endParaRPr lang="en-GB" sz="1200" dirty="0"/>
        </a:p>
      </dgm:t>
    </dgm:pt>
    <dgm:pt modelId="{70641DAC-6052-49E1-91A8-37BC126D5958}" type="parTrans" cxnId="{5D8EE8C1-F72B-4FD7-80A5-F147FEA507A9}">
      <dgm:prSet/>
      <dgm:spPr/>
      <dgm:t>
        <a:bodyPr/>
        <a:lstStyle/>
        <a:p>
          <a:endParaRPr lang="en-GB"/>
        </a:p>
      </dgm:t>
    </dgm:pt>
    <dgm:pt modelId="{FA334C95-1CF4-48FA-BA94-CD7C695BFB05}" type="sibTrans" cxnId="{5D8EE8C1-F72B-4FD7-80A5-F147FEA507A9}">
      <dgm:prSet/>
      <dgm:spPr/>
      <dgm:t>
        <a:bodyPr/>
        <a:lstStyle/>
        <a:p>
          <a:endParaRPr lang="en-GB"/>
        </a:p>
      </dgm:t>
    </dgm:pt>
    <dgm:pt modelId="{460CA838-A61E-4B56-96C3-2395D2819938}">
      <dgm:prSet phldrT="[Text]" custT="1"/>
      <dgm:spPr/>
      <dgm:t>
        <a:bodyPr/>
        <a:lstStyle/>
        <a:p>
          <a:r>
            <a:rPr lang="en-GB" sz="1200" dirty="0" smtClean="0"/>
            <a:t> Dedicate resources for  separate promotional campaigns for defined segments / niche</a:t>
          </a:r>
          <a:endParaRPr lang="en-GB" sz="1200" dirty="0"/>
        </a:p>
      </dgm:t>
    </dgm:pt>
    <dgm:pt modelId="{4C9C36DC-8117-4819-AA4D-B5350ED1536A}" type="parTrans" cxnId="{2E67A5B4-95E0-49F1-9E57-B006BA0FBACE}">
      <dgm:prSet/>
      <dgm:spPr/>
      <dgm:t>
        <a:bodyPr/>
        <a:lstStyle/>
        <a:p>
          <a:endParaRPr lang="en-GB"/>
        </a:p>
      </dgm:t>
    </dgm:pt>
    <dgm:pt modelId="{12D36EB6-52E9-4B5B-B0E3-4FC18A1F4867}" type="sibTrans" cxnId="{2E67A5B4-95E0-49F1-9E57-B006BA0FBACE}">
      <dgm:prSet/>
      <dgm:spPr/>
      <dgm:t>
        <a:bodyPr/>
        <a:lstStyle/>
        <a:p>
          <a:endParaRPr lang="en-GB"/>
        </a:p>
      </dgm:t>
    </dgm:pt>
    <dgm:pt modelId="{7E31CC47-F68D-48A2-A8D9-2A291AA17C35}">
      <dgm:prSet phldrT="[Text]" custT="1"/>
      <dgm:spPr/>
      <dgm:t>
        <a:bodyPr/>
        <a:lstStyle/>
        <a:p>
          <a:r>
            <a:rPr lang="en-GB" sz="1200" dirty="0" smtClean="0"/>
            <a:t>Identify appropriate platforms for targeting niche  / segments with marketing campaigns. </a:t>
          </a:r>
          <a:endParaRPr lang="en-GB" sz="1200" dirty="0"/>
        </a:p>
      </dgm:t>
    </dgm:pt>
    <dgm:pt modelId="{0CBA3BA1-296D-4532-BEF1-DF43A371EBFD}" type="parTrans" cxnId="{C09C36BB-07F1-4881-8F6A-D183F6706171}">
      <dgm:prSet/>
      <dgm:spPr/>
      <dgm:t>
        <a:bodyPr/>
        <a:lstStyle/>
        <a:p>
          <a:endParaRPr lang="en-GB"/>
        </a:p>
      </dgm:t>
    </dgm:pt>
    <dgm:pt modelId="{62590C4E-DE9F-4A5F-9030-42A473D8563F}" type="sibTrans" cxnId="{C09C36BB-07F1-4881-8F6A-D183F6706171}">
      <dgm:prSet/>
      <dgm:spPr/>
      <dgm:t>
        <a:bodyPr/>
        <a:lstStyle/>
        <a:p>
          <a:endParaRPr lang="en-GB"/>
        </a:p>
      </dgm:t>
    </dgm:pt>
    <dgm:pt modelId="{3FAAB85D-E0EE-45F0-9E63-1666A8A59B3A}">
      <dgm:prSet phldrT="[Text]"/>
      <dgm:spPr/>
      <dgm:t>
        <a:bodyPr/>
        <a:lstStyle/>
        <a:p>
          <a:r>
            <a:rPr lang="en-GB" dirty="0" smtClean="0"/>
            <a:t> Detailed Market intelligence on each target market</a:t>
          </a:r>
          <a:endParaRPr lang="en-GB" dirty="0"/>
        </a:p>
      </dgm:t>
    </dgm:pt>
    <dgm:pt modelId="{631BEDDA-CB82-4258-ABB9-46939CB92815}" type="parTrans" cxnId="{24CF1ACD-6204-4088-BFF4-8102D29E7DD2}">
      <dgm:prSet/>
      <dgm:spPr/>
      <dgm:t>
        <a:bodyPr/>
        <a:lstStyle/>
        <a:p>
          <a:endParaRPr lang="en-GB"/>
        </a:p>
      </dgm:t>
    </dgm:pt>
    <dgm:pt modelId="{94D70609-F112-494A-A8BA-0826015123F8}" type="sibTrans" cxnId="{24CF1ACD-6204-4088-BFF4-8102D29E7DD2}">
      <dgm:prSet/>
      <dgm:spPr/>
      <dgm:t>
        <a:bodyPr/>
        <a:lstStyle/>
        <a:p>
          <a:endParaRPr lang="en-GB"/>
        </a:p>
      </dgm:t>
    </dgm:pt>
    <dgm:pt modelId="{471BA2F2-EA6C-41CA-A6CD-A264D24B57ED}">
      <dgm:prSet phldrT="[Text]"/>
      <dgm:spPr/>
      <dgm:t>
        <a:bodyPr/>
        <a:lstStyle/>
        <a:p>
          <a:r>
            <a:rPr lang="en-GB" dirty="0" smtClean="0"/>
            <a:t>Develop plan of action and calendar of events for each target market.</a:t>
          </a:r>
          <a:endParaRPr lang="en-GB" dirty="0"/>
        </a:p>
      </dgm:t>
    </dgm:pt>
    <dgm:pt modelId="{FDEE12ED-1C2F-436E-A47E-EEDAC3611D77}" type="parTrans" cxnId="{AC362F24-AF82-40B5-837D-70B2D88E7FDC}">
      <dgm:prSet/>
      <dgm:spPr/>
      <dgm:t>
        <a:bodyPr/>
        <a:lstStyle/>
        <a:p>
          <a:endParaRPr lang="en-GB"/>
        </a:p>
      </dgm:t>
    </dgm:pt>
    <dgm:pt modelId="{68135CE3-AF55-42D7-85B7-465E3D76B129}" type="sibTrans" cxnId="{AC362F24-AF82-40B5-837D-70B2D88E7FDC}">
      <dgm:prSet/>
      <dgm:spPr/>
      <dgm:t>
        <a:bodyPr/>
        <a:lstStyle/>
        <a:p>
          <a:endParaRPr lang="en-GB"/>
        </a:p>
      </dgm:t>
    </dgm:pt>
    <dgm:pt modelId="{E5BACD31-63C4-4D7B-A145-AF1994D4C95E}">
      <dgm:prSet phldrT="[Text]"/>
      <dgm:spPr/>
      <dgm:t>
        <a:bodyPr/>
        <a:lstStyle/>
        <a:p>
          <a:r>
            <a:rPr lang="en-GB" dirty="0" smtClean="0"/>
            <a:t>Outsource website and social media development and management with fresh look and feel and updated content.</a:t>
          </a:r>
          <a:endParaRPr lang="en-GB" dirty="0"/>
        </a:p>
      </dgm:t>
    </dgm:pt>
    <dgm:pt modelId="{AC9E0A92-D149-4F90-AC04-AC56B0917B24}" type="parTrans" cxnId="{FEB66545-F37A-4E0D-BC3A-57630CCD96A9}">
      <dgm:prSet/>
      <dgm:spPr/>
    </dgm:pt>
    <dgm:pt modelId="{EEFD442A-2D12-46C9-90AD-DF5461EFECBB}" type="sibTrans" cxnId="{FEB66545-F37A-4E0D-BC3A-57630CCD96A9}">
      <dgm:prSet/>
      <dgm:spPr/>
    </dgm:pt>
    <dgm:pt modelId="{0A8B7459-F7FF-4F67-A3A8-09B0EF15283B}" type="pres">
      <dgm:prSet presAssocID="{2CF2784E-3848-4B3A-B9D7-65696A8D8A53}" presName="Name0" presStyleCnt="0">
        <dgm:presLayoutVars>
          <dgm:dir/>
          <dgm:animLvl val="lvl"/>
          <dgm:resizeHandles val="exact"/>
        </dgm:presLayoutVars>
      </dgm:prSet>
      <dgm:spPr/>
      <dgm:t>
        <a:bodyPr/>
        <a:lstStyle/>
        <a:p>
          <a:endParaRPr lang="en-GB"/>
        </a:p>
      </dgm:t>
    </dgm:pt>
    <dgm:pt modelId="{58309134-9696-4668-A276-8B769FBE3B57}" type="pres">
      <dgm:prSet presAssocID="{717884D2-5E18-4D26-B17D-2BEFF5A5F6C9}" presName="linNode" presStyleCnt="0"/>
      <dgm:spPr/>
    </dgm:pt>
    <dgm:pt modelId="{8DDAB438-18D0-4AD3-A290-B7C702D7B1E3}" type="pres">
      <dgm:prSet presAssocID="{717884D2-5E18-4D26-B17D-2BEFF5A5F6C9}" presName="parentText" presStyleLbl="node1" presStyleIdx="0" presStyleCnt="3">
        <dgm:presLayoutVars>
          <dgm:chMax val="1"/>
          <dgm:bulletEnabled val="1"/>
        </dgm:presLayoutVars>
      </dgm:prSet>
      <dgm:spPr/>
      <dgm:t>
        <a:bodyPr/>
        <a:lstStyle/>
        <a:p>
          <a:endParaRPr lang="en-GB"/>
        </a:p>
      </dgm:t>
    </dgm:pt>
    <dgm:pt modelId="{1A3B608F-EFC9-4540-872D-E72C194458A2}" type="pres">
      <dgm:prSet presAssocID="{717884D2-5E18-4D26-B17D-2BEFF5A5F6C9}" presName="descendantText" presStyleLbl="alignAccFollowNode1" presStyleIdx="0" presStyleCnt="3">
        <dgm:presLayoutVars>
          <dgm:bulletEnabled val="1"/>
        </dgm:presLayoutVars>
      </dgm:prSet>
      <dgm:spPr/>
      <dgm:t>
        <a:bodyPr/>
        <a:lstStyle/>
        <a:p>
          <a:endParaRPr lang="en-GB"/>
        </a:p>
      </dgm:t>
    </dgm:pt>
    <dgm:pt modelId="{71F84448-5EB7-4089-AEDF-A77E0E21F7A2}" type="pres">
      <dgm:prSet presAssocID="{A0023CC5-42C8-4964-A305-DBCB19DDC11B}" presName="sp" presStyleCnt="0"/>
      <dgm:spPr/>
    </dgm:pt>
    <dgm:pt modelId="{5C58347A-F5E7-415E-B563-45B921710B20}" type="pres">
      <dgm:prSet presAssocID="{FB2E7CAB-DDCC-4C5B-BE4F-DC48B767D78D}" presName="linNode" presStyleCnt="0"/>
      <dgm:spPr/>
    </dgm:pt>
    <dgm:pt modelId="{6B146686-6763-48C6-8CFA-D527F6EAC8FF}" type="pres">
      <dgm:prSet presAssocID="{FB2E7CAB-DDCC-4C5B-BE4F-DC48B767D78D}" presName="parentText" presStyleLbl="node1" presStyleIdx="1" presStyleCnt="3">
        <dgm:presLayoutVars>
          <dgm:chMax val="1"/>
          <dgm:bulletEnabled val="1"/>
        </dgm:presLayoutVars>
      </dgm:prSet>
      <dgm:spPr/>
      <dgm:t>
        <a:bodyPr/>
        <a:lstStyle/>
        <a:p>
          <a:endParaRPr lang="en-GB"/>
        </a:p>
      </dgm:t>
    </dgm:pt>
    <dgm:pt modelId="{3E47D05C-3588-4F9D-A1A0-A5EA209E0BDB}" type="pres">
      <dgm:prSet presAssocID="{FB2E7CAB-DDCC-4C5B-BE4F-DC48B767D78D}" presName="descendantText" presStyleLbl="alignAccFollowNode1" presStyleIdx="1" presStyleCnt="3">
        <dgm:presLayoutVars>
          <dgm:bulletEnabled val="1"/>
        </dgm:presLayoutVars>
      </dgm:prSet>
      <dgm:spPr/>
      <dgm:t>
        <a:bodyPr/>
        <a:lstStyle/>
        <a:p>
          <a:endParaRPr lang="en-GB"/>
        </a:p>
      </dgm:t>
    </dgm:pt>
    <dgm:pt modelId="{746A9B93-E1EF-4473-AF42-59B4EBB615D8}" type="pres">
      <dgm:prSet presAssocID="{B4EB9F20-4107-47CC-ACD3-717538295FA8}" presName="sp" presStyleCnt="0"/>
      <dgm:spPr/>
    </dgm:pt>
    <dgm:pt modelId="{520EC33E-30B8-4EF3-B2DA-8CD2D8D55753}" type="pres">
      <dgm:prSet presAssocID="{D6E11C60-02E4-4A5D-B0EA-32DEDF223762}" presName="linNode" presStyleCnt="0"/>
      <dgm:spPr/>
    </dgm:pt>
    <dgm:pt modelId="{93B7106D-4F5F-493E-B946-B3CD28F263A0}" type="pres">
      <dgm:prSet presAssocID="{D6E11C60-02E4-4A5D-B0EA-32DEDF223762}" presName="parentText" presStyleLbl="node1" presStyleIdx="2" presStyleCnt="3">
        <dgm:presLayoutVars>
          <dgm:chMax val="1"/>
          <dgm:bulletEnabled val="1"/>
        </dgm:presLayoutVars>
      </dgm:prSet>
      <dgm:spPr/>
      <dgm:t>
        <a:bodyPr/>
        <a:lstStyle/>
        <a:p>
          <a:endParaRPr lang="en-GB"/>
        </a:p>
      </dgm:t>
    </dgm:pt>
    <dgm:pt modelId="{A3B00903-8B4F-4488-9045-A9ADEDA293F2}" type="pres">
      <dgm:prSet presAssocID="{D6E11C60-02E4-4A5D-B0EA-32DEDF223762}" presName="descendantText" presStyleLbl="alignAccFollowNode1" presStyleIdx="2" presStyleCnt="3">
        <dgm:presLayoutVars>
          <dgm:bulletEnabled val="1"/>
        </dgm:presLayoutVars>
      </dgm:prSet>
      <dgm:spPr/>
      <dgm:t>
        <a:bodyPr/>
        <a:lstStyle/>
        <a:p>
          <a:endParaRPr lang="en-GB"/>
        </a:p>
      </dgm:t>
    </dgm:pt>
  </dgm:ptLst>
  <dgm:cxnLst>
    <dgm:cxn modelId="{A09A2D42-8227-4C13-9776-50A8ECC5F55E}" srcId="{D6E11C60-02E4-4A5D-B0EA-32DEDF223762}" destId="{28D9D1B4-C5D8-4F96-80FE-81A6C2EC68DF}" srcOrd="2" destOrd="0" parTransId="{5743C644-80C4-4B1C-A228-F2B669D250F5}" sibTransId="{C410D909-ED26-4069-87CB-2BDD4E9093FD}"/>
    <dgm:cxn modelId="{9FF06934-835C-4F49-99F4-9341A98CD372}" srcId="{2CF2784E-3848-4B3A-B9D7-65696A8D8A53}" destId="{717884D2-5E18-4D26-B17D-2BEFF5A5F6C9}" srcOrd="0" destOrd="0" parTransId="{9AC3EFA0-3BB7-4485-ABA2-EF0F846FA691}" sibTransId="{A0023CC5-42C8-4964-A305-DBCB19DDC11B}"/>
    <dgm:cxn modelId="{24CF1ACD-6204-4088-BFF4-8102D29E7DD2}" srcId="{FB2E7CAB-DDCC-4C5B-BE4F-DC48B767D78D}" destId="{3FAAB85D-E0EE-45F0-9E63-1666A8A59B3A}" srcOrd="1" destOrd="0" parTransId="{631BEDDA-CB82-4258-ABB9-46939CB92815}" sibTransId="{94D70609-F112-494A-A8BA-0826015123F8}"/>
    <dgm:cxn modelId="{9A3932F9-33BD-41D0-B43B-F7A6F188E184}" type="presOf" srcId="{3FAAB85D-E0EE-45F0-9E63-1666A8A59B3A}" destId="{3E47D05C-3588-4F9D-A1A0-A5EA209E0BDB}" srcOrd="0" destOrd="1" presId="urn:microsoft.com/office/officeart/2005/8/layout/vList5"/>
    <dgm:cxn modelId="{78E26837-772A-4FF5-90FE-A2C435F7A6B9}" type="presOf" srcId="{28D9D1B4-C5D8-4F96-80FE-81A6C2EC68DF}" destId="{A3B00903-8B4F-4488-9045-A9ADEDA293F2}" srcOrd="0" destOrd="2" presId="urn:microsoft.com/office/officeart/2005/8/layout/vList5"/>
    <dgm:cxn modelId="{742848E7-2939-4644-AE53-951020D6C4FB}" type="presOf" srcId="{460CA838-A61E-4B56-96C3-2395D2819938}" destId="{1A3B608F-EFC9-4540-872D-E72C194458A2}" srcOrd="0" destOrd="2" presId="urn:microsoft.com/office/officeart/2005/8/layout/vList5"/>
    <dgm:cxn modelId="{13D393FF-C76E-4E93-B2E1-CFD826ED76C8}" type="presOf" srcId="{D6E11C60-02E4-4A5D-B0EA-32DEDF223762}" destId="{93B7106D-4F5F-493E-B946-B3CD28F263A0}" srcOrd="0" destOrd="0" presId="urn:microsoft.com/office/officeart/2005/8/layout/vList5"/>
    <dgm:cxn modelId="{0039FDF3-200C-4AB2-967B-4A84D07D9592}" type="presOf" srcId="{2CF2784E-3848-4B3A-B9D7-65696A8D8A53}" destId="{0A8B7459-F7FF-4F67-A3A8-09B0EF15283B}" srcOrd="0" destOrd="0" presId="urn:microsoft.com/office/officeart/2005/8/layout/vList5"/>
    <dgm:cxn modelId="{91A7811B-BBC2-4131-9A66-AB1292AF9FF0}" type="presOf" srcId="{717884D2-5E18-4D26-B17D-2BEFF5A5F6C9}" destId="{8DDAB438-18D0-4AD3-A290-B7C702D7B1E3}" srcOrd="0" destOrd="0" presId="urn:microsoft.com/office/officeart/2005/8/layout/vList5"/>
    <dgm:cxn modelId="{04D33D5F-BA63-4525-A0A7-EC7F9DCFCCE2}" type="presOf" srcId="{471BA2F2-EA6C-41CA-A6CD-A264D24B57ED}" destId="{3E47D05C-3588-4F9D-A1A0-A5EA209E0BDB}" srcOrd="0" destOrd="2" presId="urn:microsoft.com/office/officeart/2005/8/layout/vList5"/>
    <dgm:cxn modelId="{C2CE303E-7C0F-40D2-A4F1-8C1A7513981C}" srcId="{FB2E7CAB-DDCC-4C5B-BE4F-DC48B767D78D}" destId="{CBBCC1BC-9FC1-40E2-8C9D-2A530EFE1CB3}" srcOrd="0" destOrd="0" parTransId="{2013C6BD-627C-44DA-9A9C-0E42C6F0D50B}" sibTransId="{D8D47D1E-9AF1-40BC-BB26-BF7165E96645}"/>
    <dgm:cxn modelId="{A6FF76D7-2DB5-477B-82F9-43E54BAD05E5}" srcId="{717884D2-5E18-4D26-B17D-2BEFF5A5F6C9}" destId="{2F87E4C7-0449-4E15-AE17-CD9AC77E0494}" srcOrd="0" destOrd="0" parTransId="{48060953-3F21-47B5-A575-2A120D13F004}" sibTransId="{DD3C1545-9BC6-4FF6-B609-D0AC51BFF21E}"/>
    <dgm:cxn modelId="{C8BE9B30-B1A5-4DB4-A1B9-714E8624B080}" srcId="{2CF2784E-3848-4B3A-B9D7-65696A8D8A53}" destId="{D6E11C60-02E4-4A5D-B0EA-32DEDF223762}" srcOrd="2" destOrd="0" parTransId="{6CCA45E6-3E4C-4183-8906-B4C20BA0546A}" sibTransId="{38B702CA-EA1F-442A-85AD-20613AC5F2F5}"/>
    <dgm:cxn modelId="{1C64DB15-8F05-4AAE-B214-FB9D99334B37}" type="presOf" srcId="{2F87E4C7-0449-4E15-AE17-CD9AC77E0494}" destId="{1A3B608F-EFC9-4540-872D-E72C194458A2}" srcOrd="0" destOrd="0" presId="urn:microsoft.com/office/officeart/2005/8/layout/vList5"/>
    <dgm:cxn modelId="{71CC9B4D-544B-426A-8A7F-FEECDFF74AD7}" type="presOf" srcId="{CBBCC1BC-9FC1-40E2-8C9D-2A530EFE1CB3}" destId="{3E47D05C-3588-4F9D-A1A0-A5EA209E0BDB}" srcOrd="0" destOrd="0" presId="urn:microsoft.com/office/officeart/2005/8/layout/vList5"/>
    <dgm:cxn modelId="{2E67A5B4-95E0-49F1-9E57-B006BA0FBACE}" srcId="{717884D2-5E18-4D26-B17D-2BEFF5A5F6C9}" destId="{460CA838-A61E-4B56-96C3-2395D2819938}" srcOrd="2" destOrd="0" parTransId="{4C9C36DC-8117-4819-AA4D-B5350ED1536A}" sibTransId="{12D36EB6-52E9-4B5B-B0E3-4FC18A1F4867}"/>
    <dgm:cxn modelId="{FEB66545-F37A-4E0D-BC3A-57630CCD96A9}" srcId="{D6E11C60-02E4-4A5D-B0EA-32DEDF223762}" destId="{E5BACD31-63C4-4D7B-A145-AF1994D4C95E}" srcOrd="1" destOrd="0" parTransId="{AC9E0A92-D149-4F90-AC04-AC56B0917B24}" sibTransId="{EEFD442A-2D12-46C9-90AD-DF5461EFECBB}"/>
    <dgm:cxn modelId="{5D8EE8C1-F72B-4FD7-80A5-F147FEA507A9}" srcId="{717884D2-5E18-4D26-B17D-2BEFF5A5F6C9}" destId="{9CC50236-4592-439E-A661-21AABCDB74FF}" srcOrd="1" destOrd="0" parTransId="{70641DAC-6052-49E1-91A8-37BC126D5958}" sibTransId="{FA334C95-1CF4-48FA-BA94-CD7C695BFB05}"/>
    <dgm:cxn modelId="{C09C36BB-07F1-4881-8F6A-D183F6706171}" srcId="{717884D2-5E18-4D26-B17D-2BEFF5A5F6C9}" destId="{7E31CC47-F68D-48A2-A8D9-2A291AA17C35}" srcOrd="3" destOrd="0" parTransId="{0CBA3BA1-296D-4532-BEF1-DF43A371EBFD}" sibTransId="{62590C4E-DE9F-4A5F-9030-42A473D8563F}"/>
    <dgm:cxn modelId="{7B2F6525-E670-462B-8536-FFD1AF9DCC54}" type="presOf" srcId="{E3E54A01-1E6D-4A15-93AC-49D93D54FE0B}" destId="{A3B00903-8B4F-4488-9045-A9ADEDA293F2}" srcOrd="0" destOrd="0" presId="urn:microsoft.com/office/officeart/2005/8/layout/vList5"/>
    <dgm:cxn modelId="{47A8A4D1-EAFD-4654-8E23-840BAA156D45}" type="presOf" srcId="{9CC50236-4592-439E-A661-21AABCDB74FF}" destId="{1A3B608F-EFC9-4540-872D-E72C194458A2}" srcOrd="0" destOrd="1" presId="urn:microsoft.com/office/officeart/2005/8/layout/vList5"/>
    <dgm:cxn modelId="{AC362F24-AF82-40B5-837D-70B2D88E7FDC}" srcId="{FB2E7CAB-DDCC-4C5B-BE4F-DC48B767D78D}" destId="{471BA2F2-EA6C-41CA-A6CD-A264D24B57ED}" srcOrd="2" destOrd="0" parTransId="{FDEE12ED-1C2F-436E-A47E-EEDAC3611D77}" sibTransId="{68135CE3-AF55-42D7-85B7-465E3D76B129}"/>
    <dgm:cxn modelId="{5FFAEC84-7FE1-44BC-A021-D3F1F4DC16CF}" type="presOf" srcId="{E5BACD31-63C4-4D7B-A145-AF1994D4C95E}" destId="{A3B00903-8B4F-4488-9045-A9ADEDA293F2}" srcOrd="0" destOrd="1" presId="urn:microsoft.com/office/officeart/2005/8/layout/vList5"/>
    <dgm:cxn modelId="{DBC30091-FB1A-4177-BA2A-25A13961B0B0}" srcId="{2CF2784E-3848-4B3A-B9D7-65696A8D8A53}" destId="{FB2E7CAB-DDCC-4C5B-BE4F-DC48B767D78D}" srcOrd="1" destOrd="0" parTransId="{57AB97A3-2F98-492D-8E60-5211F834EBF6}" sibTransId="{B4EB9F20-4107-47CC-ACD3-717538295FA8}"/>
    <dgm:cxn modelId="{7F7C6B24-6DF2-470C-900C-85C639EE0263}" srcId="{D6E11C60-02E4-4A5D-B0EA-32DEDF223762}" destId="{E3E54A01-1E6D-4A15-93AC-49D93D54FE0B}" srcOrd="0" destOrd="0" parTransId="{DF66E417-52A8-40D8-8605-AAD33C323578}" sibTransId="{F608F407-DC57-46D2-A4AE-418268743E6C}"/>
    <dgm:cxn modelId="{5215A54E-8EA8-46D9-A228-B8C2BCCE45A6}" type="presOf" srcId="{7E31CC47-F68D-48A2-A8D9-2A291AA17C35}" destId="{1A3B608F-EFC9-4540-872D-E72C194458A2}" srcOrd="0" destOrd="3" presId="urn:microsoft.com/office/officeart/2005/8/layout/vList5"/>
    <dgm:cxn modelId="{2E8AF481-B2C0-4F2E-95DD-F676403FF380}" type="presOf" srcId="{FB2E7CAB-DDCC-4C5B-BE4F-DC48B767D78D}" destId="{6B146686-6763-48C6-8CFA-D527F6EAC8FF}" srcOrd="0" destOrd="0" presId="urn:microsoft.com/office/officeart/2005/8/layout/vList5"/>
    <dgm:cxn modelId="{161BE58B-CE49-4FFD-AC37-D5BDD342CB11}" type="presParOf" srcId="{0A8B7459-F7FF-4F67-A3A8-09B0EF15283B}" destId="{58309134-9696-4668-A276-8B769FBE3B57}" srcOrd="0" destOrd="0" presId="urn:microsoft.com/office/officeart/2005/8/layout/vList5"/>
    <dgm:cxn modelId="{9404720F-C314-488B-B5B6-248BF5A09929}" type="presParOf" srcId="{58309134-9696-4668-A276-8B769FBE3B57}" destId="{8DDAB438-18D0-4AD3-A290-B7C702D7B1E3}" srcOrd="0" destOrd="0" presId="urn:microsoft.com/office/officeart/2005/8/layout/vList5"/>
    <dgm:cxn modelId="{050BBEBE-ED96-4949-83BE-5409F5CBF39A}" type="presParOf" srcId="{58309134-9696-4668-A276-8B769FBE3B57}" destId="{1A3B608F-EFC9-4540-872D-E72C194458A2}" srcOrd="1" destOrd="0" presId="urn:microsoft.com/office/officeart/2005/8/layout/vList5"/>
    <dgm:cxn modelId="{119444E2-4D6A-4020-A61F-03036FB7D1A0}" type="presParOf" srcId="{0A8B7459-F7FF-4F67-A3A8-09B0EF15283B}" destId="{71F84448-5EB7-4089-AEDF-A77E0E21F7A2}" srcOrd="1" destOrd="0" presId="urn:microsoft.com/office/officeart/2005/8/layout/vList5"/>
    <dgm:cxn modelId="{884BE27C-A396-4D61-A6C2-26F9495FE274}" type="presParOf" srcId="{0A8B7459-F7FF-4F67-A3A8-09B0EF15283B}" destId="{5C58347A-F5E7-415E-B563-45B921710B20}" srcOrd="2" destOrd="0" presId="urn:microsoft.com/office/officeart/2005/8/layout/vList5"/>
    <dgm:cxn modelId="{CA81D407-F92E-472B-86F0-A7949FB77DD5}" type="presParOf" srcId="{5C58347A-F5E7-415E-B563-45B921710B20}" destId="{6B146686-6763-48C6-8CFA-D527F6EAC8FF}" srcOrd="0" destOrd="0" presId="urn:microsoft.com/office/officeart/2005/8/layout/vList5"/>
    <dgm:cxn modelId="{00091CE6-AE44-4F5F-BBC9-1B056851B7EA}" type="presParOf" srcId="{5C58347A-F5E7-415E-B563-45B921710B20}" destId="{3E47D05C-3588-4F9D-A1A0-A5EA209E0BDB}" srcOrd="1" destOrd="0" presId="urn:microsoft.com/office/officeart/2005/8/layout/vList5"/>
    <dgm:cxn modelId="{4C3719EE-BCC3-4A63-AE87-A705A3037598}" type="presParOf" srcId="{0A8B7459-F7FF-4F67-A3A8-09B0EF15283B}" destId="{746A9B93-E1EF-4473-AF42-59B4EBB615D8}" srcOrd="3" destOrd="0" presId="urn:microsoft.com/office/officeart/2005/8/layout/vList5"/>
    <dgm:cxn modelId="{A0B47AF7-0D9B-4458-9D45-77CF16BA1F5F}" type="presParOf" srcId="{0A8B7459-F7FF-4F67-A3A8-09B0EF15283B}" destId="{520EC33E-30B8-4EF3-B2DA-8CD2D8D55753}" srcOrd="4" destOrd="0" presId="urn:microsoft.com/office/officeart/2005/8/layout/vList5"/>
    <dgm:cxn modelId="{416283BD-26D4-42C5-86CA-EA098EEDC2C0}" type="presParOf" srcId="{520EC33E-30B8-4EF3-B2DA-8CD2D8D55753}" destId="{93B7106D-4F5F-493E-B946-B3CD28F263A0}" srcOrd="0" destOrd="0" presId="urn:microsoft.com/office/officeart/2005/8/layout/vList5"/>
    <dgm:cxn modelId="{74E4FD9B-D055-423D-9563-182BF57941D0}" type="presParOf" srcId="{520EC33E-30B8-4EF3-B2DA-8CD2D8D55753}" destId="{A3B00903-8B4F-4488-9045-A9ADEDA293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F2784E-3848-4B3A-B9D7-65696A8D8A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17884D2-5E18-4D26-B17D-2BEFF5A5F6C9}">
      <dgm:prSet phldrT="[Text]"/>
      <dgm:spPr/>
      <dgm:t>
        <a:bodyPr/>
        <a:lstStyle/>
        <a:p>
          <a:r>
            <a:rPr lang="en-GB" dirty="0" smtClean="0"/>
            <a:t>Product packaging /Development </a:t>
          </a:r>
          <a:endParaRPr lang="en-GB" dirty="0"/>
        </a:p>
      </dgm:t>
    </dgm:pt>
    <dgm:pt modelId="{9AC3EFA0-3BB7-4485-ABA2-EF0F846FA691}" type="parTrans" cxnId="{9FF06934-835C-4F49-99F4-9341A98CD372}">
      <dgm:prSet/>
      <dgm:spPr/>
      <dgm:t>
        <a:bodyPr/>
        <a:lstStyle/>
        <a:p>
          <a:endParaRPr lang="en-GB"/>
        </a:p>
      </dgm:t>
    </dgm:pt>
    <dgm:pt modelId="{A0023CC5-42C8-4964-A305-DBCB19DDC11B}" type="sibTrans" cxnId="{9FF06934-835C-4F49-99F4-9341A98CD372}">
      <dgm:prSet/>
      <dgm:spPr/>
      <dgm:t>
        <a:bodyPr/>
        <a:lstStyle/>
        <a:p>
          <a:endParaRPr lang="en-GB"/>
        </a:p>
      </dgm:t>
    </dgm:pt>
    <dgm:pt modelId="{2F87E4C7-0449-4E15-AE17-CD9AC77E0494}">
      <dgm:prSet phldrT="[Text]" custT="1"/>
      <dgm:spPr/>
      <dgm:t>
        <a:bodyPr/>
        <a:lstStyle/>
        <a:p>
          <a:r>
            <a:rPr lang="en-US" sz="1400" dirty="0" smtClean="0"/>
            <a:t>Package cultural and heritage products to enhance destination attractiveness</a:t>
          </a:r>
          <a:endParaRPr lang="en-GB" sz="1400" dirty="0"/>
        </a:p>
      </dgm:t>
    </dgm:pt>
    <dgm:pt modelId="{48060953-3F21-47B5-A575-2A120D13F004}" type="parTrans" cxnId="{A6FF76D7-2DB5-477B-82F9-43E54BAD05E5}">
      <dgm:prSet/>
      <dgm:spPr/>
      <dgm:t>
        <a:bodyPr/>
        <a:lstStyle/>
        <a:p>
          <a:endParaRPr lang="en-GB"/>
        </a:p>
      </dgm:t>
    </dgm:pt>
    <dgm:pt modelId="{DD3C1545-9BC6-4FF6-B609-D0AC51BFF21E}" type="sibTrans" cxnId="{A6FF76D7-2DB5-477B-82F9-43E54BAD05E5}">
      <dgm:prSet/>
      <dgm:spPr/>
      <dgm:t>
        <a:bodyPr/>
        <a:lstStyle/>
        <a:p>
          <a:endParaRPr lang="en-GB"/>
        </a:p>
      </dgm:t>
    </dgm:pt>
    <dgm:pt modelId="{55BC477C-B7C0-41DB-ABBB-063241886D54}">
      <dgm:prSet phldrT="[Text]" custT="1"/>
      <dgm:spPr/>
      <dgm:t>
        <a:bodyPr/>
        <a:lstStyle/>
        <a:p>
          <a:endParaRPr lang="en-GB" sz="1200" dirty="0"/>
        </a:p>
      </dgm:t>
    </dgm:pt>
    <dgm:pt modelId="{2816E3F3-D149-45FB-B59A-2DEFB99FB358}" type="parTrans" cxnId="{72EDEB9C-5627-468E-A428-34088FD53F1F}">
      <dgm:prSet/>
      <dgm:spPr/>
      <dgm:t>
        <a:bodyPr/>
        <a:lstStyle/>
        <a:p>
          <a:endParaRPr lang="en-GB"/>
        </a:p>
      </dgm:t>
    </dgm:pt>
    <dgm:pt modelId="{6CE8FD77-FF8B-4B45-8E8A-853FF5DF0727}" type="sibTrans" cxnId="{72EDEB9C-5627-468E-A428-34088FD53F1F}">
      <dgm:prSet/>
      <dgm:spPr/>
      <dgm:t>
        <a:bodyPr/>
        <a:lstStyle/>
        <a:p>
          <a:endParaRPr lang="en-GB"/>
        </a:p>
      </dgm:t>
    </dgm:pt>
    <dgm:pt modelId="{369B8771-89C6-41F4-92A5-DB64451D213E}">
      <dgm:prSet phldrT="[Text]" custT="1"/>
      <dgm:spPr/>
      <dgm:t>
        <a:bodyPr/>
        <a:lstStyle/>
        <a:p>
          <a:r>
            <a:rPr lang="en-US" sz="1400" dirty="0" smtClean="0"/>
            <a:t>Collaborate with relevant stakeholders  to enhance product packaging</a:t>
          </a:r>
          <a:endParaRPr lang="en-GB" sz="1400" dirty="0"/>
        </a:p>
      </dgm:t>
    </dgm:pt>
    <dgm:pt modelId="{EFE275A3-9E75-411F-BC5E-35446249A4B8}" type="parTrans" cxnId="{E33DB8ED-D188-41AE-95CC-658E7D7BFD16}">
      <dgm:prSet/>
      <dgm:spPr/>
      <dgm:t>
        <a:bodyPr/>
        <a:lstStyle/>
        <a:p>
          <a:endParaRPr lang="en-GB"/>
        </a:p>
      </dgm:t>
    </dgm:pt>
    <dgm:pt modelId="{CB625EF2-778C-4199-A329-BBC0FAB93739}" type="sibTrans" cxnId="{E33DB8ED-D188-41AE-95CC-658E7D7BFD16}">
      <dgm:prSet/>
      <dgm:spPr/>
      <dgm:t>
        <a:bodyPr/>
        <a:lstStyle/>
        <a:p>
          <a:endParaRPr lang="en-GB"/>
        </a:p>
      </dgm:t>
    </dgm:pt>
    <dgm:pt modelId="{B3594EDD-976D-4AF2-8533-AE91DE1131ED}">
      <dgm:prSet phldrT="[Text]" custT="1"/>
      <dgm:spPr/>
      <dgm:t>
        <a:bodyPr/>
        <a:lstStyle/>
        <a:p>
          <a:r>
            <a:rPr lang="en-US" sz="1400" dirty="0" smtClean="0"/>
            <a:t>Strengthen link between marketing  promotion and product Development</a:t>
          </a:r>
          <a:endParaRPr lang="en-GB" sz="1400" dirty="0"/>
        </a:p>
      </dgm:t>
    </dgm:pt>
    <dgm:pt modelId="{5C042797-AC18-4C2E-B98C-0A93B4348F9B}" type="parTrans" cxnId="{4F195CDB-6A08-407B-8E09-3E8DF01D2158}">
      <dgm:prSet/>
      <dgm:spPr/>
      <dgm:t>
        <a:bodyPr/>
        <a:lstStyle/>
        <a:p>
          <a:endParaRPr lang="en-GB"/>
        </a:p>
      </dgm:t>
    </dgm:pt>
    <dgm:pt modelId="{41C63A22-0B7C-48B7-A8DF-CDE191B11CA9}" type="sibTrans" cxnId="{4F195CDB-6A08-407B-8E09-3E8DF01D2158}">
      <dgm:prSet/>
      <dgm:spPr/>
      <dgm:t>
        <a:bodyPr/>
        <a:lstStyle/>
        <a:p>
          <a:endParaRPr lang="en-GB"/>
        </a:p>
      </dgm:t>
    </dgm:pt>
    <dgm:pt modelId="{58EB64DE-9F8C-4791-9AED-72DD7562E72D}">
      <dgm:prSet phldrT="[Text]" custT="1"/>
      <dgm:spPr/>
      <dgm:t>
        <a:bodyPr/>
        <a:lstStyle/>
        <a:p>
          <a:r>
            <a:rPr lang="en-US" sz="1400" dirty="0" smtClean="0"/>
            <a:t>Promote domestic tourism</a:t>
          </a:r>
          <a:endParaRPr lang="en-GB" sz="1400" dirty="0"/>
        </a:p>
      </dgm:t>
    </dgm:pt>
    <dgm:pt modelId="{22CE687A-8759-4240-A9CB-0061F8E207C4}" type="parTrans" cxnId="{8F425152-F7E5-4A39-9E23-7D18BABD0B1F}">
      <dgm:prSet/>
      <dgm:spPr/>
    </dgm:pt>
    <dgm:pt modelId="{21BDDCE3-741D-4502-B064-94D7E8B44BC5}" type="sibTrans" cxnId="{8F425152-F7E5-4A39-9E23-7D18BABD0B1F}">
      <dgm:prSet/>
      <dgm:spPr/>
    </dgm:pt>
    <dgm:pt modelId="{0A8B7459-F7FF-4F67-A3A8-09B0EF15283B}" type="pres">
      <dgm:prSet presAssocID="{2CF2784E-3848-4B3A-B9D7-65696A8D8A53}" presName="Name0" presStyleCnt="0">
        <dgm:presLayoutVars>
          <dgm:dir/>
          <dgm:animLvl val="lvl"/>
          <dgm:resizeHandles val="exact"/>
        </dgm:presLayoutVars>
      </dgm:prSet>
      <dgm:spPr/>
      <dgm:t>
        <a:bodyPr/>
        <a:lstStyle/>
        <a:p>
          <a:endParaRPr lang="en-GB"/>
        </a:p>
      </dgm:t>
    </dgm:pt>
    <dgm:pt modelId="{58309134-9696-4668-A276-8B769FBE3B57}" type="pres">
      <dgm:prSet presAssocID="{717884D2-5E18-4D26-B17D-2BEFF5A5F6C9}" presName="linNode" presStyleCnt="0"/>
      <dgm:spPr/>
    </dgm:pt>
    <dgm:pt modelId="{8DDAB438-18D0-4AD3-A290-B7C702D7B1E3}" type="pres">
      <dgm:prSet presAssocID="{717884D2-5E18-4D26-B17D-2BEFF5A5F6C9}" presName="parentText" presStyleLbl="node1" presStyleIdx="0" presStyleCnt="1" custScaleY="75518">
        <dgm:presLayoutVars>
          <dgm:chMax val="1"/>
          <dgm:bulletEnabled val="1"/>
        </dgm:presLayoutVars>
      </dgm:prSet>
      <dgm:spPr/>
      <dgm:t>
        <a:bodyPr/>
        <a:lstStyle/>
        <a:p>
          <a:endParaRPr lang="en-GB"/>
        </a:p>
      </dgm:t>
    </dgm:pt>
    <dgm:pt modelId="{1A3B608F-EFC9-4540-872D-E72C194458A2}" type="pres">
      <dgm:prSet presAssocID="{717884D2-5E18-4D26-B17D-2BEFF5A5F6C9}" presName="descendantText" presStyleLbl="alignAccFollowNode1" presStyleIdx="0" presStyleCnt="1" custScaleY="50991">
        <dgm:presLayoutVars>
          <dgm:bulletEnabled val="1"/>
        </dgm:presLayoutVars>
      </dgm:prSet>
      <dgm:spPr/>
      <dgm:t>
        <a:bodyPr/>
        <a:lstStyle/>
        <a:p>
          <a:endParaRPr lang="en-GB"/>
        </a:p>
      </dgm:t>
    </dgm:pt>
  </dgm:ptLst>
  <dgm:cxnLst>
    <dgm:cxn modelId="{9FF06934-835C-4F49-99F4-9341A98CD372}" srcId="{2CF2784E-3848-4B3A-B9D7-65696A8D8A53}" destId="{717884D2-5E18-4D26-B17D-2BEFF5A5F6C9}" srcOrd="0" destOrd="0" parTransId="{9AC3EFA0-3BB7-4485-ABA2-EF0F846FA691}" sibTransId="{A0023CC5-42C8-4964-A305-DBCB19DDC11B}"/>
    <dgm:cxn modelId="{607AC806-1408-4071-8F5E-B26FE5C37223}" type="presOf" srcId="{55BC477C-B7C0-41DB-ABBB-063241886D54}" destId="{1A3B608F-EFC9-4540-872D-E72C194458A2}" srcOrd="0" destOrd="4" presId="urn:microsoft.com/office/officeart/2005/8/layout/vList5"/>
    <dgm:cxn modelId="{6BEED556-54DB-4D52-8FA7-989E1911789C}" type="presOf" srcId="{717884D2-5E18-4D26-B17D-2BEFF5A5F6C9}" destId="{8DDAB438-18D0-4AD3-A290-B7C702D7B1E3}" srcOrd="0" destOrd="0" presId="urn:microsoft.com/office/officeart/2005/8/layout/vList5"/>
    <dgm:cxn modelId="{A6FF76D7-2DB5-477B-82F9-43E54BAD05E5}" srcId="{717884D2-5E18-4D26-B17D-2BEFF5A5F6C9}" destId="{2F87E4C7-0449-4E15-AE17-CD9AC77E0494}" srcOrd="0" destOrd="0" parTransId="{48060953-3F21-47B5-A575-2A120D13F004}" sibTransId="{DD3C1545-9BC6-4FF6-B609-D0AC51BFF21E}"/>
    <dgm:cxn modelId="{14BA2598-9886-4DC4-A9D7-A42A2178FF1D}" type="presOf" srcId="{2F87E4C7-0449-4E15-AE17-CD9AC77E0494}" destId="{1A3B608F-EFC9-4540-872D-E72C194458A2}" srcOrd="0" destOrd="0" presId="urn:microsoft.com/office/officeart/2005/8/layout/vList5"/>
    <dgm:cxn modelId="{E33DB8ED-D188-41AE-95CC-658E7D7BFD16}" srcId="{717884D2-5E18-4D26-B17D-2BEFF5A5F6C9}" destId="{369B8771-89C6-41F4-92A5-DB64451D213E}" srcOrd="1" destOrd="0" parTransId="{EFE275A3-9E75-411F-BC5E-35446249A4B8}" sibTransId="{CB625EF2-778C-4199-A329-BBC0FAB93739}"/>
    <dgm:cxn modelId="{8C153931-681C-4F0F-B996-74455690C79A}" type="presOf" srcId="{369B8771-89C6-41F4-92A5-DB64451D213E}" destId="{1A3B608F-EFC9-4540-872D-E72C194458A2}" srcOrd="0" destOrd="1" presId="urn:microsoft.com/office/officeart/2005/8/layout/vList5"/>
    <dgm:cxn modelId="{A21FDAD0-DC63-457B-9C3F-A6E319F6B2A2}" type="presOf" srcId="{B3594EDD-976D-4AF2-8533-AE91DE1131ED}" destId="{1A3B608F-EFC9-4540-872D-E72C194458A2}" srcOrd="0" destOrd="2" presId="urn:microsoft.com/office/officeart/2005/8/layout/vList5"/>
    <dgm:cxn modelId="{4F195CDB-6A08-407B-8E09-3E8DF01D2158}" srcId="{717884D2-5E18-4D26-B17D-2BEFF5A5F6C9}" destId="{B3594EDD-976D-4AF2-8533-AE91DE1131ED}" srcOrd="2" destOrd="0" parTransId="{5C042797-AC18-4C2E-B98C-0A93B4348F9B}" sibTransId="{41C63A22-0B7C-48B7-A8DF-CDE191B11CA9}"/>
    <dgm:cxn modelId="{72EDEB9C-5627-468E-A428-34088FD53F1F}" srcId="{717884D2-5E18-4D26-B17D-2BEFF5A5F6C9}" destId="{55BC477C-B7C0-41DB-ABBB-063241886D54}" srcOrd="4" destOrd="0" parTransId="{2816E3F3-D149-45FB-B59A-2DEFB99FB358}" sibTransId="{6CE8FD77-FF8B-4B45-8E8A-853FF5DF0727}"/>
    <dgm:cxn modelId="{12634EBC-DFE5-46BE-B14F-17ED9DACA5F2}" type="presOf" srcId="{58EB64DE-9F8C-4791-9AED-72DD7562E72D}" destId="{1A3B608F-EFC9-4540-872D-E72C194458A2}" srcOrd="0" destOrd="3" presId="urn:microsoft.com/office/officeart/2005/8/layout/vList5"/>
    <dgm:cxn modelId="{8F425152-F7E5-4A39-9E23-7D18BABD0B1F}" srcId="{717884D2-5E18-4D26-B17D-2BEFF5A5F6C9}" destId="{58EB64DE-9F8C-4791-9AED-72DD7562E72D}" srcOrd="3" destOrd="0" parTransId="{22CE687A-8759-4240-A9CB-0061F8E207C4}" sibTransId="{21BDDCE3-741D-4502-B064-94D7E8B44BC5}"/>
    <dgm:cxn modelId="{92E63428-4AA6-450D-9D72-E9653690D389}" type="presOf" srcId="{2CF2784E-3848-4B3A-B9D7-65696A8D8A53}" destId="{0A8B7459-F7FF-4F67-A3A8-09B0EF15283B}" srcOrd="0" destOrd="0" presId="urn:microsoft.com/office/officeart/2005/8/layout/vList5"/>
    <dgm:cxn modelId="{2890B1E2-1B41-4B41-9E4E-C3181C7BF64F}" type="presParOf" srcId="{0A8B7459-F7FF-4F67-A3A8-09B0EF15283B}" destId="{58309134-9696-4668-A276-8B769FBE3B57}" srcOrd="0" destOrd="0" presId="urn:microsoft.com/office/officeart/2005/8/layout/vList5"/>
    <dgm:cxn modelId="{EC0C68FB-CC38-4B84-9BE1-9CCA2352622E}" type="presParOf" srcId="{58309134-9696-4668-A276-8B769FBE3B57}" destId="{8DDAB438-18D0-4AD3-A290-B7C702D7B1E3}" srcOrd="0" destOrd="0" presId="urn:microsoft.com/office/officeart/2005/8/layout/vList5"/>
    <dgm:cxn modelId="{6EA9DBD8-470D-4630-BAF1-A1E0BA226007}" type="presParOf" srcId="{58309134-9696-4668-A276-8B769FBE3B57}" destId="{1A3B608F-EFC9-4540-872D-E72C194458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B608F-EFC9-4540-872D-E72C194458A2}">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Establish database of key hotel chains operating in Africa</a:t>
          </a:r>
          <a:endParaRPr lang="en-GB" sz="1200" kern="1200" dirty="0"/>
        </a:p>
        <a:p>
          <a:pPr marL="114300" lvl="1" indent="-114300" algn="l" defTabSz="533400">
            <a:lnSpc>
              <a:spcPct val="90000"/>
            </a:lnSpc>
            <a:spcBef>
              <a:spcPct val="0"/>
            </a:spcBef>
            <a:spcAft>
              <a:spcPct val="15000"/>
            </a:spcAft>
            <a:buChar char="••"/>
          </a:pPr>
          <a:r>
            <a:rPr lang="en-GB" sz="1200" kern="1200" dirty="0" smtClean="0"/>
            <a:t>Encourage existing hotels to expand beyond Lusaka </a:t>
          </a:r>
          <a:endParaRPr lang="en-GB" sz="1200" kern="1200" dirty="0"/>
        </a:p>
        <a:p>
          <a:pPr marL="114300" lvl="1" indent="-114300" algn="l" defTabSz="533400">
            <a:lnSpc>
              <a:spcPct val="90000"/>
            </a:lnSpc>
            <a:spcBef>
              <a:spcPct val="0"/>
            </a:spcBef>
            <a:spcAft>
              <a:spcPct val="15000"/>
            </a:spcAft>
            <a:buChar char="••"/>
          </a:pPr>
          <a:r>
            <a:rPr lang="en-GB" sz="1200" kern="1200" dirty="0" smtClean="0"/>
            <a:t>Organise investment forum with end to end linkages.</a:t>
          </a:r>
          <a:endParaRPr lang="en-GB" sz="1200" kern="1200" dirty="0"/>
        </a:p>
        <a:p>
          <a:pPr marL="114300" lvl="1" indent="-114300" algn="l" defTabSz="533400">
            <a:lnSpc>
              <a:spcPct val="90000"/>
            </a:lnSpc>
            <a:spcBef>
              <a:spcPct val="0"/>
            </a:spcBef>
            <a:spcAft>
              <a:spcPct val="15000"/>
            </a:spcAft>
            <a:buChar char="••"/>
          </a:pPr>
          <a:r>
            <a:rPr lang="en-GB" sz="1200" kern="1200" dirty="0" smtClean="0"/>
            <a:t>Work joint plan of action with ZDA</a:t>
          </a:r>
          <a:endParaRPr lang="en-GB" sz="1200" kern="1200" dirty="0"/>
        </a:p>
        <a:p>
          <a:pPr marL="114300" lvl="1" indent="-114300" algn="l" defTabSz="533400">
            <a:lnSpc>
              <a:spcPct val="90000"/>
            </a:lnSpc>
            <a:spcBef>
              <a:spcPct val="0"/>
            </a:spcBef>
            <a:spcAft>
              <a:spcPct val="15000"/>
            </a:spcAft>
            <a:buChar char="••"/>
          </a:pPr>
          <a:r>
            <a:rPr lang="en-GB" sz="1200" kern="1200" dirty="0" smtClean="0"/>
            <a:t>Attend hotel investment conferences</a:t>
          </a:r>
          <a:endParaRPr lang="en-GB" sz="1200" kern="1200" dirty="0"/>
        </a:p>
      </dsp:txBody>
      <dsp:txXfrm rot="-5400000">
        <a:off x="2962656" y="205028"/>
        <a:ext cx="5209983" cy="1052927"/>
      </dsp:txXfrm>
    </dsp:sp>
    <dsp:sp modelId="{8DDAB438-18D0-4AD3-A290-B7C702D7B1E3}">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Lobby established brand hotels to invest in Zambia</a:t>
          </a:r>
          <a:endParaRPr lang="en-GB" sz="2800" kern="1200" dirty="0"/>
        </a:p>
      </dsp:txBody>
      <dsp:txXfrm>
        <a:off x="71201" y="73410"/>
        <a:ext cx="2820254" cy="1316160"/>
      </dsp:txXfrm>
    </dsp:sp>
    <dsp:sp modelId="{3E47D05C-3588-4F9D-A1A0-A5EA209E0BDB}">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Joint marketing collaboration with airline servicing Zambia route</a:t>
          </a:r>
          <a:endParaRPr lang="en-GB" sz="1200" kern="1200" dirty="0"/>
        </a:p>
        <a:p>
          <a:pPr marL="114300" lvl="1" indent="-114300" algn="l" defTabSz="533400">
            <a:lnSpc>
              <a:spcPct val="90000"/>
            </a:lnSpc>
            <a:spcBef>
              <a:spcPct val="0"/>
            </a:spcBef>
            <a:spcAft>
              <a:spcPct val="15000"/>
            </a:spcAft>
            <a:buChar char="••"/>
          </a:pPr>
          <a:r>
            <a:rPr lang="en-GB" sz="1200" kern="1200" dirty="0" smtClean="0"/>
            <a:t>Promote direct flights to Livingstone</a:t>
          </a:r>
          <a:endParaRPr lang="en-GB" sz="1200" kern="1200" dirty="0"/>
        </a:p>
        <a:p>
          <a:pPr marL="114300" lvl="1" indent="-114300" algn="l" defTabSz="533400">
            <a:lnSpc>
              <a:spcPct val="90000"/>
            </a:lnSpc>
            <a:spcBef>
              <a:spcPct val="0"/>
            </a:spcBef>
            <a:spcAft>
              <a:spcPct val="15000"/>
            </a:spcAft>
            <a:buChar char="••"/>
          </a:pPr>
          <a:r>
            <a:rPr lang="en-GB" sz="1200" kern="1200" dirty="0" smtClean="0"/>
            <a:t>Joint destination packaging with Zimbabwe  and  approach international airlines.</a:t>
          </a:r>
          <a:endParaRPr lang="en-GB" sz="1200" kern="1200" dirty="0"/>
        </a:p>
        <a:p>
          <a:pPr marL="114300" lvl="1" indent="-114300" algn="l" defTabSz="533400">
            <a:lnSpc>
              <a:spcPct val="90000"/>
            </a:lnSpc>
            <a:spcBef>
              <a:spcPct val="0"/>
            </a:spcBef>
            <a:spcAft>
              <a:spcPct val="15000"/>
            </a:spcAft>
            <a:buChar char="••"/>
          </a:pPr>
          <a:r>
            <a:rPr lang="en-GB" sz="1200" kern="1200" dirty="0" smtClean="0"/>
            <a:t>Work with ZDA to lobby investment in local aviation industry</a:t>
          </a:r>
          <a:endParaRPr lang="en-GB" sz="1200" kern="1200" dirty="0"/>
        </a:p>
      </dsp:txBody>
      <dsp:txXfrm rot="-5400000">
        <a:off x="2962656" y="1736518"/>
        <a:ext cx="5209983" cy="1052927"/>
      </dsp:txXfrm>
    </dsp:sp>
    <dsp:sp modelId="{6B146686-6763-48C6-8CFA-D527F6EAC8FF}">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Airline connectivity</a:t>
          </a:r>
          <a:endParaRPr lang="en-GB" sz="2800" kern="1200" dirty="0"/>
        </a:p>
      </dsp:txBody>
      <dsp:txXfrm>
        <a:off x="71201" y="1604901"/>
        <a:ext cx="2820254" cy="1316160"/>
      </dsp:txXfrm>
    </dsp:sp>
    <dsp:sp modelId="{A3B00903-8B4F-4488-9045-A9ADEDA293F2}">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Outsource website and social media development and management with fresh look and feel and updated content.</a:t>
          </a:r>
          <a:endParaRPr lang="en-GB" sz="1200" kern="1200" dirty="0"/>
        </a:p>
        <a:p>
          <a:pPr marL="114300" lvl="1" indent="-114300" algn="l" defTabSz="533400">
            <a:lnSpc>
              <a:spcPct val="90000"/>
            </a:lnSpc>
            <a:spcBef>
              <a:spcPct val="0"/>
            </a:spcBef>
            <a:spcAft>
              <a:spcPct val="15000"/>
            </a:spcAft>
            <a:buChar char="••"/>
          </a:pPr>
          <a:r>
            <a:rPr lang="en-GB" sz="1200" kern="1200" dirty="0" smtClean="0"/>
            <a:t>Contract experts - CBI to train  ZTB and local operators in social media and website marketing optimisation</a:t>
          </a:r>
          <a:endParaRPr lang="en-GB" sz="1200" kern="1200" dirty="0"/>
        </a:p>
      </dsp:txBody>
      <dsp:txXfrm rot="-5400000">
        <a:off x="2962656" y="3268008"/>
        <a:ext cx="5209983" cy="1052927"/>
      </dsp:txXfrm>
    </dsp:sp>
    <dsp:sp modelId="{93B7106D-4F5F-493E-B946-B3CD28F263A0}">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Website and social media marketing</a:t>
          </a:r>
          <a:endParaRPr lang="en-GB" sz="2800" kern="1200" dirty="0"/>
        </a:p>
      </dsp:txBody>
      <dsp:txXfrm>
        <a:off x="71201" y="3136391"/>
        <a:ext cx="2820254"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B608F-EFC9-4540-872D-E72C194458A2}">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Indentify key segments and niche markets for target marketing</a:t>
          </a:r>
          <a:endParaRPr lang="en-GB" sz="1200" kern="1200" dirty="0"/>
        </a:p>
        <a:p>
          <a:pPr marL="114300" lvl="1" indent="-114300" algn="l" defTabSz="533400">
            <a:lnSpc>
              <a:spcPct val="90000"/>
            </a:lnSpc>
            <a:spcBef>
              <a:spcPct val="0"/>
            </a:spcBef>
            <a:spcAft>
              <a:spcPct val="15000"/>
            </a:spcAft>
            <a:buChar char="••"/>
          </a:pPr>
          <a:r>
            <a:rPr lang="en-GB" sz="1200" kern="1200" dirty="0" smtClean="0"/>
            <a:t>Develop product profile for respective segments and niche markets</a:t>
          </a:r>
          <a:endParaRPr lang="en-GB" sz="1200" kern="1200" dirty="0"/>
        </a:p>
        <a:p>
          <a:pPr marL="114300" lvl="1" indent="-114300" algn="l" defTabSz="533400">
            <a:lnSpc>
              <a:spcPct val="90000"/>
            </a:lnSpc>
            <a:spcBef>
              <a:spcPct val="0"/>
            </a:spcBef>
            <a:spcAft>
              <a:spcPct val="15000"/>
            </a:spcAft>
            <a:buChar char="••"/>
          </a:pPr>
          <a:r>
            <a:rPr lang="en-GB" sz="1200" kern="1200" dirty="0" smtClean="0"/>
            <a:t> Dedicate resources for  separate promotional campaigns for defined segments / niche</a:t>
          </a:r>
          <a:endParaRPr lang="en-GB" sz="1200" kern="1200" dirty="0"/>
        </a:p>
        <a:p>
          <a:pPr marL="114300" lvl="1" indent="-114300" algn="l" defTabSz="533400">
            <a:lnSpc>
              <a:spcPct val="90000"/>
            </a:lnSpc>
            <a:spcBef>
              <a:spcPct val="0"/>
            </a:spcBef>
            <a:spcAft>
              <a:spcPct val="15000"/>
            </a:spcAft>
            <a:buChar char="••"/>
          </a:pPr>
          <a:r>
            <a:rPr lang="en-GB" sz="1200" kern="1200" dirty="0" smtClean="0"/>
            <a:t>Identify appropriate platforms for targeting niche  / segments with marketing campaigns. </a:t>
          </a:r>
          <a:endParaRPr lang="en-GB" sz="1200" kern="1200" dirty="0"/>
        </a:p>
      </dsp:txBody>
      <dsp:txXfrm rot="-5400000">
        <a:off x="2962656" y="205028"/>
        <a:ext cx="5209983" cy="1052927"/>
      </dsp:txXfrm>
    </dsp:sp>
    <dsp:sp modelId="{8DDAB438-18D0-4AD3-A290-B7C702D7B1E3}">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t>Segment and niche marketing</a:t>
          </a:r>
          <a:endParaRPr lang="en-GB" sz="2900" kern="1200" dirty="0"/>
        </a:p>
      </dsp:txBody>
      <dsp:txXfrm>
        <a:off x="71201" y="73410"/>
        <a:ext cx="2820254" cy="1316160"/>
      </dsp:txXfrm>
    </dsp:sp>
    <dsp:sp modelId="{3E47D05C-3588-4F9D-A1A0-A5EA209E0BDB}">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Adopt focused approach targeting South Africa, UK, USA , India, China, Australia </a:t>
          </a:r>
          <a:endParaRPr lang="en-GB" sz="1300" kern="1200" dirty="0"/>
        </a:p>
        <a:p>
          <a:pPr marL="114300" lvl="1" indent="-114300" algn="l" defTabSz="577850">
            <a:lnSpc>
              <a:spcPct val="90000"/>
            </a:lnSpc>
            <a:spcBef>
              <a:spcPct val="0"/>
            </a:spcBef>
            <a:spcAft>
              <a:spcPct val="15000"/>
            </a:spcAft>
            <a:buChar char="••"/>
          </a:pPr>
          <a:r>
            <a:rPr lang="en-GB" sz="1300" kern="1200" dirty="0" smtClean="0"/>
            <a:t> Detailed Market intelligence on each target market</a:t>
          </a:r>
          <a:endParaRPr lang="en-GB" sz="1300" kern="1200" dirty="0"/>
        </a:p>
        <a:p>
          <a:pPr marL="114300" lvl="1" indent="-114300" algn="l" defTabSz="577850">
            <a:lnSpc>
              <a:spcPct val="90000"/>
            </a:lnSpc>
            <a:spcBef>
              <a:spcPct val="0"/>
            </a:spcBef>
            <a:spcAft>
              <a:spcPct val="15000"/>
            </a:spcAft>
            <a:buChar char="••"/>
          </a:pPr>
          <a:r>
            <a:rPr lang="en-GB" sz="1300" kern="1200" dirty="0" smtClean="0"/>
            <a:t>Develop plan of action and calendar of events for each target market.</a:t>
          </a:r>
          <a:endParaRPr lang="en-GB" sz="1300" kern="1200" dirty="0"/>
        </a:p>
      </dsp:txBody>
      <dsp:txXfrm rot="-5400000">
        <a:off x="2962656" y="1736518"/>
        <a:ext cx="5209983" cy="1052927"/>
      </dsp:txXfrm>
    </dsp:sp>
    <dsp:sp modelId="{6B146686-6763-48C6-8CFA-D527F6EAC8FF}">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t>Market focus</a:t>
          </a:r>
          <a:endParaRPr lang="en-GB" sz="2900" kern="1200" dirty="0"/>
        </a:p>
      </dsp:txBody>
      <dsp:txXfrm>
        <a:off x="71201" y="1604901"/>
        <a:ext cx="2820254" cy="1316160"/>
      </dsp:txXfrm>
    </dsp:sp>
    <dsp:sp modelId="{A3B00903-8B4F-4488-9045-A9ADEDA293F2}">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t> Identify life style magazine targeting women as decision makers</a:t>
          </a:r>
          <a:endParaRPr lang="en-GB" sz="1300" kern="1200" dirty="0"/>
        </a:p>
        <a:p>
          <a:pPr marL="114300" lvl="1" indent="-114300" algn="l" defTabSz="577850">
            <a:lnSpc>
              <a:spcPct val="90000"/>
            </a:lnSpc>
            <a:spcBef>
              <a:spcPct val="0"/>
            </a:spcBef>
            <a:spcAft>
              <a:spcPct val="15000"/>
            </a:spcAft>
            <a:buChar char="••"/>
          </a:pPr>
          <a:r>
            <a:rPr lang="en-GB" sz="1300" kern="1200" dirty="0" smtClean="0"/>
            <a:t>Outsource website and social media development and management with fresh look and feel and updated content.</a:t>
          </a:r>
          <a:endParaRPr lang="en-GB" sz="1300" kern="1200" dirty="0"/>
        </a:p>
        <a:p>
          <a:pPr marL="114300" lvl="1" indent="-114300" algn="l" defTabSz="577850">
            <a:lnSpc>
              <a:spcPct val="90000"/>
            </a:lnSpc>
            <a:spcBef>
              <a:spcPct val="0"/>
            </a:spcBef>
            <a:spcAft>
              <a:spcPct val="15000"/>
            </a:spcAft>
            <a:buChar char="••"/>
          </a:pPr>
          <a:r>
            <a:rPr lang="en-GB" sz="1300" kern="1200" dirty="0" smtClean="0"/>
            <a:t>Contract experts - CBI to train  ZTB and local operators in social media and website marketing optimisation</a:t>
          </a:r>
          <a:endParaRPr lang="en-GB" sz="1300" kern="1200" dirty="0"/>
        </a:p>
      </dsp:txBody>
      <dsp:txXfrm rot="-5400000">
        <a:off x="2962656" y="3268008"/>
        <a:ext cx="5209983" cy="1052927"/>
      </dsp:txXfrm>
    </dsp:sp>
    <dsp:sp modelId="{93B7106D-4F5F-493E-B946-B3CD28F263A0}">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t>Communication channels</a:t>
          </a:r>
          <a:endParaRPr lang="en-GB" sz="2900" kern="1200" dirty="0"/>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B608F-EFC9-4540-872D-E72C194458A2}">
      <dsp:nvSpPr>
        <dsp:cNvPr id="0" name=""/>
        <dsp:cNvSpPr/>
      </dsp:nvSpPr>
      <dsp:spPr>
        <a:xfrm rot="5400000">
          <a:off x="4673895" y="-370490"/>
          <a:ext cx="184446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Package cultural and heritage products to enhance destination attractiveness</a:t>
          </a:r>
          <a:endParaRPr lang="en-GB" sz="1400" kern="1200" dirty="0"/>
        </a:p>
        <a:p>
          <a:pPr marL="114300" lvl="1" indent="-114300" algn="l" defTabSz="622300">
            <a:lnSpc>
              <a:spcPct val="90000"/>
            </a:lnSpc>
            <a:spcBef>
              <a:spcPct val="0"/>
            </a:spcBef>
            <a:spcAft>
              <a:spcPct val="15000"/>
            </a:spcAft>
            <a:buChar char="••"/>
          </a:pPr>
          <a:r>
            <a:rPr lang="en-US" sz="1400" kern="1200" dirty="0" smtClean="0"/>
            <a:t>Collaborate with relevant stakeholders  to enhance product packaging</a:t>
          </a:r>
          <a:endParaRPr lang="en-GB" sz="1400" kern="1200" dirty="0"/>
        </a:p>
        <a:p>
          <a:pPr marL="114300" lvl="1" indent="-114300" algn="l" defTabSz="622300">
            <a:lnSpc>
              <a:spcPct val="90000"/>
            </a:lnSpc>
            <a:spcBef>
              <a:spcPct val="0"/>
            </a:spcBef>
            <a:spcAft>
              <a:spcPct val="15000"/>
            </a:spcAft>
            <a:buChar char="••"/>
          </a:pPr>
          <a:r>
            <a:rPr lang="en-US" sz="1400" kern="1200" dirty="0" smtClean="0"/>
            <a:t>Strengthen link between marketing  promotion and product Development</a:t>
          </a:r>
          <a:endParaRPr lang="en-GB" sz="1400" kern="1200" dirty="0"/>
        </a:p>
        <a:p>
          <a:pPr marL="114300" lvl="1" indent="-114300" algn="l" defTabSz="622300">
            <a:lnSpc>
              <a:spcPct val="90000"/>
            </a:lnSpc>
            <a:spcBef>
              <a:spcPct val="0"/>
            </a:spcBef>
            <a:spcAft>
              <a:spcPct val="15000"/>
            </a:spcAft>
            <a:buChar char="••"/>
          </a:pPr>
          <a:r>
            <a:rPr lang="en-US" sz="1400" kern="1200" dirty="0" smtClean="0"/>
            <a:t>Promote domestic tourism</a:t>
          </a:r>
          <a:endParaRPr lang="en-GB" sz="1400" kern="1200" dirty="0"/>
        </a:p>
        <a:p>
          <a:pPr marL="114300" lvl="1" indent="-114300" algn="l" defTabSz="533400">
            <a:lnSpc>
              <a:spcPct val="90000"/>
            </a:lnSpc>
            <a:spcBef>
              <a:spcPct val="0"/>
            </a:spcBef>
            <a:spcAft>
              <a:spcPct val="15000"/>
            </a:spcAft>
            <a:buChar char="••"/>
          </a:pPr>
          <a:endParaRPr lang="en-GB" sz="1200" kern="1200" dirty="0"/>
        </a:p>
      </dsp:txBody>
      <dsp:txXfrm rot="-5400000">
        <a:off x="2962656" y="1430788"/>
        <a:ext cx="5176905" cy="1664386"/>
      </dsp:txXfrm>
    </dsp:sp>
    <dsp:sp modelId="{8DDAB438-18D0-4AD3-A290-B7C702D7B1E3}">
      <dsp:nvSpPr>
        <dsp:cNvPr id="0" name=""/>
        <dsp:cNvSpPr/>
      </dsp:nvSpPr>
      <dsp:spPr>
        <a:xfrm>
          <a:off x="0" y="555692"/>
          <a:ext cx="2962656" cy="3414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smtClean="0"/>
            <a:t>Product packaging /Development </a:t>
          </a:r>
          <a:endParaRPr lang="en-GB" sz="3200" kern="1200" dirty="0"/>
        </a:p>
      </dsp:txBody>
      <dsp:txXfrm>
        <a:off x="144625" y="700317"/>
        <a:ext cx="2673406" cy="31253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84F8E2-3C9F-400A-B321-E095DF47A5AC}" type="datetimeFigureOut">
              <a:rPr lang="en-US" smtClean="0"/>
              <a:pPr/>
              <a:t>28-Apr-16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4F8E2-3C9F-400A-B321-E095DF47A5AC}" type="datetimeFigureOut">
              <a:rPr lang="en-US" smtClean="0"/>
              <a:pPr/>
              <a:t>28-Apr-16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4F8E2-3C9F-400A-B321-E095DF47A5AC}" type="datetimeFigureOut">
              <a:rPr lang="en-US" smtClean="0"/>
              <a:pPr/>
              <a:t>28-Apr-16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CC4FD7-8F62-4B33-85B3-7E1FA3FDB97D}" type="slidenum">
              <a:rPr lang="en-GB" smtClean="0"/>
              <a:pPr/>
              <a:t>‹#›</a:t>
            </a:fld>
            <a:endParaRPr lang="en-GB"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CC4FD7-8F62-4B33-85B3-7E1FA3FDB97D}" type="slidenum">
              <a:rPr lang="en-GB" smtClean="0"/>
              <a:pPr/>
              <a:t>‹#›</a:t>
            </a:fld>
            <a:endParaRPr lang="en-GB"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4F8E2-3C9F-400A-B321-E095DF47A5AC}" type="datetimeFigureOut">
              <a:rPr lang="en-US" smtClean="0"/>
              <a:pPr/>
              <a:t>28-Apr-16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5934F4C-6BDE-4EF6-9000-854AD53FF9A4}" type="datetimeFigureOut">
              <a:rPr lang="en-US" smtClean="0"/>
              <a:pPr/>
              <a:t>28-Apr-16</a:t>
            </a:fld>
            <a:endParaRPr lang="en-GB"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dirty="0"/>
          </a:p>
        </p:txBody>
      </p:sp>
      <p:sp>
        <p:nvSpPr>
          <p:cNvPr id="7" name="Slide Number Placeholder 6"/>
          <p:cNvSpPr>
            <a:spLocks noGrp="1"/>
          </p:cNvSpPr>
          <p:nvPr>
            <p:ph type="sldNum" sz="quarter" idx="12"/>
          </p:nvPr>
        </p:nvSpPr>
        <p:spPr>
          <a:xfrm>
            <a:off x="8339328" y="1170432"/>
            <a:ext cx="733864" cy="201168"/>
          </a:xfrm>
        </p:spPr>
        <p:txBody>
          <a:bodyPr/>
          <a:lstStyle/>
          <a:p>
            <a:fld id="{5BCC4FD7-8F62-4B33-85B3-7E1FA3FDB97D}"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934F4C-6BDE-4EF6-9000-854AD53FF9A4}" type="datetimeFigureOut">
              <a:rPr lang="en-US" smtClean="0"/>
              <a:pPr/>
              <a:t>28-Apr-16</a:t>
            </a:fld>
            <a:endParaRPr lang="en-GB" dirty="0"/>
          </a:p>
        </p:txBody>
      </p:sp>
      <p:sp>
        <p:nvSpPr>
          <p:cNvPr id="5" name="Footer Placeholder 4"/>
          <p:cNvSpPr>
            <a:spLocks noGrp="1"/>
          </p:cNvSpPr>
          <p:nvPr>
            <p:ph type="ftr" sz="quarter" idx="11"/>
          </p:nvPr>
        </p:nvSpPr>
        <p:spPr>
          <a:xfrm>
            <a:off x="2640597" y="6377459"/>
            <a:ext cx="3836404" cy="365125"/>
          </a:xfrm>
        </p:spPr>
        <p:txBody>
          <a:bodyPr/>
          <a:lstStyle/>
          <a:p>
            <a:endParaRPr lang="en-GB" dirty="0"/>
          </a:p>
        </p:txBody>
      </p:sp>
      <p:sp>
        <p:nvSpPr>
          <p:cNvPr id="6" name="Slide Number Placeholder 5"/>
          <p:cNvSpPr>
            <a:spLocks noGrp="1"/>
          </p:cNvSpPr>
          <p:nvPr>
            <p:ph type="sldNum" sz="quarter" idx="12"/>
          </p:nvPr>
        </p:nvSpPr>
        <p:spPr/>
        <p:txBody>
          <a:bodyPr/>
          <a:lstStyle/>
          <a:p>
            <a:fld id="{5BCC4FD7-8F62-4B33-85B3-7E1FA3FDB97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4F8E2-3C9F-400A-B321-E095DF47A5AC}" type="datetimeFigureOut">
              <a:rPr lang="en-US" smtClean="0"/>
              <a:pPr/>
              <a:t>28-Apr-16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84F8E2-3C9F-400A-B321-E095DF47A5AC}" type="datetimeFigureOut">
              <a:rPr lang="en-US" smtClean="0"/>
              <a:pPr/>
              <a:t>28-Apr-16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84F8E2-3C9F-400A-B321-E095DF47A5AC}" type="datetimeFigureOut">
              <a:rPr lang="en-US" smtClean="0"/>
              <a:pPr/>
              <a:t>28-Apr-16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84F8E2-3C9F-400A-B321-E095DF47A5AC}" type="datetimeFigureOut">
              <a:rPr lang="en-US" smtClean="0"/>
              <a:pPr/>
              <a:t>28-Apr-16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4F8E2-3C9F-400A-B321-E095DF47A5AC}" type="datetimeFigureOut">
              <a:rPr lang="en-US" smtClean="0"/>
              <a:pPr/>
              <a:t>28-Apr-16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F8E2-3C9F-400A-B321-E095DF47A5AC}" type="datetimeFigureOut">
              <a:rPr lang="en-US" smtClean="0"/>
              <a:pPr/>
              <a:t>28-Apr-16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4F8E2-3C9F-400A-B321-E095DF47A5AC}" type="datetimeFigureOut">
              <a:rPr lang="en-US" smtClean="0"/>
              <a:pPr/>
              <a:t>28-Apr-16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F1955-6D4E-44FE-974A-D05D1D5AE20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4F8E2-3C9F-400A-B321-E095DF47A5AC}" type="datetimeFigureOut">
              <a:rPr lang="en-US" smtClean="0"/>
              <a:pPr/>
              <a:t>28-Apr-16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F1955-6D4E-44FE-974A-D05D1D5AE20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5934F4C-6BDE-4EF6-9000-854AD53FF9A4}" type="datetimeFigureOut">
              <a:rPr lang="en-US" smtClean="0"/>
              <a:pPr/>
              <a:t>28-Apr-16</a:t>
            </a:fld>
            <a:endParaRPr lang="en-GB"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CC4FD7-8F62-4B33-85B3-7E1FA3FDB97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Zambia Tourism Board\Pictures\Tourism Images\Nachali\livingstoneisland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3"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1928794" y="500042"/>
            <a:ext cx="6643734" cy="214314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0" i="1" u="none" strike="noStrike" kern="1200" cap="none" spc="0" normalizeH="0" baseline="0" noProof="0" dirty="0" smtClean="0">
                <a:ln>
                  <a:noFill/>
                </a:ln>
                <a:solidFill>
                  <a:schemeClr val="tx1"/>
                </a:solidFill>
                <a:effectLst/>
                <a:uLnTx/>
                <a:uFillTx/>
                <a:latin typeface="Britannic Bold" pitchFamily="34" charset="0"/>
                <a:ea typeface="+mj-ea"/>
                <a:cs typeface="+mj-cs"/>
              </a:rPr>
              <a:t/>
            </a:r>
            <a:br>
              <a:rPr kumimoji="0" lang="en-GB" sz="5400" b="0" i="1" u="none" strike="noStrike" kern="1200" cap="none" spc="0" normalizeH="0" baseline="0" noProof="0" dirty="0" smtClean="0">
                <a:ln>
                  <a:noFill/>
                </a:ln>
                <a:solidFill>
                  <a:schemeClr val="tx1"/>
                </a:solidFill>
                <a:effectLst/>
                <a:uLnTx/>
                <a:uFillTx/>
                <a:latin typeface="Britannic Bold" pitchFamily="34" charset="0"/>
                <a:ea typeface="+mj-ea"/>
                <a:cs typeface="+mj-cs"/>
              </a:rPr>
            </a:br>
            <a:endParaRPr kumimoji="0" lang="en-GB" sz="96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1200" b="1" i="1" dirty="0" smtClean="0">
              <a:solidFill>
                <a:schemeClr val="bg1"/>
              </a:solidFill>
              <a:latin typeface="+mj-lt"/>
              <a:ea typeface="+mj-ea"/>
              <a:cs typeface="+mj-cs"/>
            </a:endParaRPr>
          </a:p>
        </p:txBody>
      </p:sp>
      <p:sp>
        <p:nvSpPr>
          <p:cNvPr id="8" name="Subtitle 2"/>
          <p:cNvSpPr>
            <a:spLocks noGrp="1"/>
          </p:cNvSpPr>
          <p:nvPr>
            <p:ph type="subTitle" idx="1"/>
          </p:nvPr>
        </p:nvSpPr>
        <p:spPr>
          <a:xfrm>
            <a:off x="1785918" y="428604"/>
            <a:ext cx="7358082" cy="2786082"/>
          </a:xfrm>
        </p:spPr>
        <p:txBody>
          <a:bodyPr>
            <a:noAutofit/>
          </a:bodyPr>
          <a:lstStyle/>
          <a:p>
            <a:r>
              <a:rPr lang="en-US" sz="4800" b="1" dirty="0" smtClean="0">
                <a:solidFill>
                  <a:schemeClr val="bg1"/>
                </a:solidFill>
              </a:rPr>
              <a:t>ZAMBIA TOURISM BOARD</a:t>
            </a:r>
            <a:endParaRPr lang="en-US" sz="2000" b="1" dirty="0" smtClean="0">
              <a:solidFill>
                <a:schemeClr val="bg1"/>
              </a:solidFill>
            </a:endParaRPr>
          </a:p>
          <a:p>
            <a:endParaRPr lang="en-US" sz="2000" dirty="0" smtClean="0">
              <a:solidFill>
                <a:schemeClr val="tx1"/>
              </a:solidFill>
            </a:endParaRPr>
          </a:p>
          <a:p>
            <a:endParaRPr lang="en-US" sz="2000" dirty="0" smtClean="0">
              <a:solidFill>
                <a:schemeClr val="tx1"/>
              </a:solidFill>
            </a:endParaRPr>
          </a:p>
          <a:p>
            <a:r>
              <a:rPr lang="en-US" sz="2000" b="1" dirty="0" smtClean="0">
                <a:solidFill>
                  <a:schemeClr val="bg1"/>
                </a:solidFill>
              </a:rPr>
              <a:t>THE TOURISM INDUSTRY IN ZAMBIA</a:t>
            </a:r>
          </a:p>
          <a:p>
            <a:endParaRPr lang="en-US" sz="2000" dirty="0" smtClean="0">
              <a:solidFill>
                <a:schemeClr val="tx1"/>
              </a:solidFill>
            </a:endParaRPr>
          </a:p>
          <a:p>
            <a:r>
              <a:rPr lang="en-US" sz="2000" b="1" dirty="0" smtClean="0">
                <a:solidFill>
                  <a:schemeClr val="bg1"/>
                </a:solidFill>
              </a:rPr>
              <a:t>A PRESENTATION AT THE GUEST LECTURE BY PROFESSOR HUANG SOON FOOK, BINARY UNIVERSITY, MALAYSIA ON POLICY OPTIONS FOR TOURISM DEVELOPMENT AND PROMOTION IN ZAMBIA.</a:t>
            </a:r>
            <a:endParaRPr lang="en-US" sz="1200" dirty="0" smtClean="0">
              <a:solidFill>
                <a:schemeClr val="tx1"/>
              </a:solidFill>
            </a:endParaRPr>
          </a:p>
          <a:p>
            <a:pPr algn="r"/>
            <a:endParaRPr lang="en-US" sz="1600" b="1" dirty="0" smtClean="0">
              <a:solidFill>
                <a:schemeClr val="tx1"/>
              </a:solidFill>
            </a:endParaRPr>
          </a:p>
          <a:p>
            <a:pPr algn="r"/>
            <a:endParaRPr lang="en-US" sz="1600" b="1" dirty="0" smtClean="0">
              <a:solidFill>
                <a:schemeClr val="tx1"/>
              </a:solidFill>
            </a:endParaRPr>
          </a:p>
          <a:p>
            <a:pPr algn="r"/>
            <a:r>
              <a:rPr lang="en-US" sz="2000" b="1" dirty="0" smtClean="0">
                <a:solidFill>
                  <a:schemeClr val="accent6">
                    <a:lumMod val="75000"/>
                  </a:schemeClr>
                </a:solidFill>
              </a:rPr>
              <a:t>Presented by: Felix S. Chaila</a:t>
            </a:r>
          </a:p>
          <a:p>
            <a:pPr algn="r"/>
            <a:r>
              <a:rPr lang="en-US" sz="2000" b="1" dirty="0" smtClean="0">
                <a:solidFill>
                  <a:schemeClr val="accent6">
                    <a:lumMod val="75000"/>
                  </a:schemeClr>
                </a:solidFill>
              </a:rPr>
              <a:t>MANAGING DIRECTOR</a:t>
            </a:r>
            <a:endParaRPr lang="en-US" sz="1600" dirty="0" smtClean="0">
              <a:solidFill>
                <a:schemeClr val="accent6">
                  <a:lumMod val="75000"/>
                </a:schemeClr>
              </a:solidFill>
            </a:endParaRPr>
          </a:p>
          <a:p>
            <a:pPr algn="l"/>
            <a:endParaRPr lang="en-US" sz="2000" b="1" dirty="0" smtClean="0">
              <a:solidFill>
                <a:schemeClr val="accent6">
                  <a:lumMod val="75000"/>
                </a:schemeClr>
              </a:solidFill>
            </a:endParaRPr>
          </a:p>
          <a:p>
            <a:pPr algn="l"/>
            <a:endParaRPr lang="en-US" sz="2000" b="1" dirty="0" smtClean="0">
              <a:solidFill>
                <a:schemeClr val="accent6">
                  <a:lumMod val="75000"/>
                </a:schemeClr>
              </a:solidFill>
            </a:endParaRPr>
          </a:p>
          <a:p>
            <a:pPr algn="l"/>
            <a:r>
              <a:rPr lang="en-US" sz="2000" b="1" dirty="0" smtClean="0">
                <a:solidFill>
                  <a:schemeClr val="accent6">
                    <a:lumMod val="75000"/>
                  </a:schemeClr>
                </a:solidFill>
              </a:rPr>
              <a:t>Tuesday  4</a:t>
            </a:r>
            <a:r>
              <a:rPr lang="en-US" sz="2000" b="1" baseline="30000" dirty="0" smtClean="0">
                <a:solidFill>
                  <a:schemeClr val="accent6">
                    <a:lumMod val="75000"/>
                  </a:schemeClr>
                </a:solidFill>
              </a:rPr>
              <a:t>th</a:t>
            </a:r>
            <a:r>
              <a:rPr lang="en-US" sz="2000" b="1" dirty="0" smtClean="0">
                <a:solidFill>
                  <a:schemeClr val="accent6">
                    <a:lumMod val="75000"/>
                  </a:schemeClr>
                </a:solidFill>
              </a:rPr>
              <a:t> August, 2015</a:t>
            </a:r>
          </a:p>
          <a:p>
            <a:pPr algn="l"/>
            <a:r>
              <a:rPr lang="en-US" sz="2000" b="1" dirty="0" smtClean="0">
                <a:solidFill>
                  <a:schemeClr val="accent6">
                    <a:lumMod val="75000"/>
                  </a:schemeClr>
                </a:solidFill>
              </a:rPr>
              <a:t>BEST WESTERN PLUS LUSAKA GRAND HOTEL</a:t>
            </a:r>
            <a:endParaRPr lang="en-GB" sz="2000" b="1" dirty="0">
              <a:solidFill>
                <a:schemeClr val="accent6">
                  <a:lumMod val="75000"/>
                </a:schemeClr>
              </a:solidFill>
            </a:endParaRPr>
          </a:p>
        </p:txBody>
      </p:sp>
    </p:spTree>
    <p:extLst>
      <p:ext uri="{BB962C8B-B14F-4D97-AF65-F5344CB8AC3E}">
        <p14:creationId xmlns:p14="http://schemas.microsoft.com/office/powerpoint/2010/main" val="24911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599" y="152400"/>
            <a:ext cx="7241177" cy="646331"/>
          </a:xfrm>
          <a:prstGeom prst="rect">
            <a:avLst/>
          </a:prstGeom>
          <a:noFill/>
        </p:spPr>
        <p:txBody>
          <a:bodyPr wrap="square" rtlCol="0">
            <a:spAutoFit/>
          </a:bodyPr>
          <a:lstStyle/>
          <a:p>
            <a:r>
              <a:rPr lang="en-US" sz="3600" b="1" dirty="0" smtClean="0"/>
              <a:t>Issues &amp; challenges - Visa regime</a:t>
            </a:r>
            <a:endParaRPr lang="en-US" sz="3600" b="1" dirty="0"/>
          </a:p>
        </p:txBody>
      </p:sp>
      <p:sp>
        <p:nvSpPr>
          <p:cNvPr id="8" name="Rectangle 1"/>
          <p:cNvSpPr>
            <a:spLocks noChangeArrowheads="1"/>
          </p:cNvSpPr>
          <p:nvPr/>
        </p:nvSpPr>
        <p:spPr bwMode="auto">
          <a:xfrm>
            <a:off x="2209800" y="1059404"/>
            <a:ext cx="5943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Visa Fees for Selected Southern African Countries “USD”</a:t>
            </a:r>
            <a:endParaRPr kumimoji="0" lang="en-GB"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64811791"/>
              </p:ext>
            </p:extLst>
          </p:nvPr>
        </p:nvGraphicFramePr>
        <p:xfrm>
          <a:off x="1845486" y="1600200"/>
          <a:ext cx="7053228" cy="3357551"/>
        </p:xfrm>
        <a:graphic>
          <a:graphicData uri="http://schemas.openxmlformats.org/drawingml/2006/table">
            <a:tbl>
              <a:tblPr>
                <a:tableStyleId>{08FB837D-C827-4EFA-A057-4D05807E0F7C}</a:tableStyleId>
              </a:tblPr>
              <a:tblGrid>
                <a:gridCol w="821514"/>
                <a:gridCol w="685800"/>
                <a:gridCol w="838200"/>
                <a:gridCol w="685800"/>
                <a:gridCol w="914400"/>
                <a:gridCol w="685800"/>
                <a:gridCol w="838200"/>
                <a:gridCol w="833622"/>
                <a:gridCol w="749892"/>
              </a:tblGrid>
              <a:tr h="421987">
                <a:tc rowSpan="2">
                  <a:txBody>
                    <a:bodyPr/>
                    <a:lstStyle/>
                    <a:p>
                      <a:pPr marL="0" marR="0">
                        <a:lnSpc>
                          <a:spcPct val="115000"/>
                        </a:lnSpc>
                        <a:spcBef>
                          <a:spcPts val="0"/>
                        </a:spcBef>
                        <a:spcAft>
                          <a:spcPts val="0"/>
                        </a:spcAft>
                      </a:pPr>
                      <a:r>
                        <a:rPr lang="en-GB" sz="1600" dirty="0"/>
                        <a:t> </a:t>
                      </a:r>
                      <a:endParaRPr lang="en-US" sz="1600" dirty="0"/>
                    </a:p>
                    <a:p>
                      <a:pPr marL="0" marR="0">
                        <a:lnSpc>
                          <a:spcPct val="115000"/>
                        </a:lnSpc>
                        <a:spcBef>
                          <a:spcPts val="0"/>
                        </a:spcBef>
                        <a:spcAft>
                          <a:spcPts val="1000"/>
                        </a:spcAft>
                      </a:pPr>
                      <a:r>
                        <a:rPr lang="en-GB" sz="1600" dirty="0"/>
                        <a:t> </a:t>
                      </a:r>
                      <a:endParaRPr lang="en-US" sz="1600" dirty="0">
                        <a:latin typeface="Calibri"/>
                        <a:ea typeface="Calibri"/>
                        <a:cs typeface="Times New Roman"/>
                      </a:endParaRPr>
                    </a:p>
                  </a:txBody>
                  <a:tcPr marL="66569" marR="66569" marT="0" marB="0" anchor="b">
                    <a:solidFill>
                      <a:schemeClr val="accent3">
                        <a:lumMod val="60000"/>
                        <a:lumOff val="40000"/>
                      </a:schemeClr>
                    </a:solidFill>
                  </a:tcPr>
                </a:tc>
                <a:tc gridSpan="2">
                  <a:txBody>
                    <a:bodyPr/>
                    <a:lstStyle/>
                    <a:p>
                      <a:pPr marL="0" marR="0" algn="ctr">
                        <a:lnSpc>
                          <a:spcPct val="115000"/>
                        </a:lnSpc>
                        <a:spcBef>
                          <a:spcPts val="0"/>
                        </a:spcBef>
                        <a:spcAft>
                          <a:spcPts val="0"/>
                        </a:spcAft>
                      </a:pPr>
                      <a:r>
                        <a:rPr lang="en-GB" sz="1600" b="1" dirty="0"/>
                        <a:t>Zambia</a:t>
                      </a:r>
                      <a:endParaRPr lang="en-US" sz="1600" b="1" dirty="0">
                        <a:latin typeface="Calibri"/>
                        <a:ea typeface="Calibri"/>
                        <a:cs typeface="Times New Roman"/>
                      </a:endParaRPr>
                    </a:p>
                  </a:txBody>
                  <a:tcPr marL="66569" marR="66569" marT="0" marB="0" anchor="ctr">
                    <a:solidFill>
                      <a:schemeClr val="accent3">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GB" sz="1600" b="1" dirty="0"/>
                        <a:t>Botswana</a:t>
                      </a:r>
                      <a:endParaRPr lang="en-US" sz="1600" b="1" dirty="0">
                        <a:latin typeface="Calibri"/>
                        <a:ea typeface="Calibri"/>
                        <a:cs typeface="Times New Roman"/>
                      </a:endParaRPr>
                    </a:p>
                  </a:txBody>
                  <a:tcPr marL="66569" marR="66569" marT="0" marB="0" anchor="ctr">
                    <a:solidFill>
                      <a:schemeClr val="accent3">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GB" sz="1600" b="1" dirty="0"/>
                        <a:t>Namibia</a:t>
                      </a:r>
                      <a:endParaRPr lang="en-US" sz="1600" b="1" dirty="0">
                        <a:latin typeface="Calibri"/>
                        <a:ea typeface="Calibri"/>
                        <a:cs typeface="Times New Roman"/>
                      </a:endParaRPr>
                    </a:p>
                  </a:txBody>
                  <a:tcPr marL="66569" marR="66569" marT="0" marB="0" anchor="ctr">
                    <a:solidFill>
                      <a:schemeClr val="accent3">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GB" sz="1600" b="1" dirty="0"/>
                        <a:t>Zimbabwe</a:t>
                      </a:r>
                      <a:endParaRPr lang="en-US" sz="1600" b="1" dirty="0">
                        <a:latin typeface="Calibri"/>
                        <a:ea typeface="Calibri"/>
                        <a:cs typeface="Times New Roman"/>
                      </a:endParaRPr>
                    </a:p>
                  </a:txBody>
                  <a:tcPr marL="66569" marR="66569" marT="0" marB="0" anchor="ctr">
                    <a:solidFill>
                      <a:schemeClr val="accent3">
                        <a:lumMod val="60000"/>
                        <a:lumOff val="40000"/>
                      </a:schemeClr>
                    </a:solidFill>
                  </a:tcPr>
                </a:tc>
                <a:tc hMerge="1">
                  <a:txBody>
                    <a:bodyPr/>
                    <a:lstStyle/>
                    <a:p>
                      <a:endParaRPr lang="en-US"/>
                    </a:p>
                  </a:txBody>
                  <a:tcPr/>
                </a:tc>
              </a:tr>
              <a:tr h="843975">
                <a:tc vMerge="1">
                  <a:txBody>
                    <a:bodyPr/>
                    <a:lstStyle/>
                    <a:p>
                      <a:endParaRPr lang="en-US"/>
                    </a:p>
                  </a:txBody>
                  <a:tcPr/>
                </a:tc>
                <a:tc>
                  <a:txBody>
                    <a:bodyPr/>
                    <a:lstStyle/>
                    <a:p>
                      <a:pPr marL="0" marR="0" algn="ctr">
                        <a:lnSpc>
                          <a:spcPct val="115000"/>
                        </a:lnSpc>
                        <a:spcBef>
                          <a:spcPts val="0"/>
                        </a:spcBef>
                        <a:spcAft>
                          <a:spcPts val="0"/>
                        </a:spcAft>
                      </a:pPr>
                      <a:r>
                        <a:rPr lang="en-GB" sz="1400" dirty="0"/>
                        <a:t>Single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Multiple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Single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Multiple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Single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Multiple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Single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400" dirty="0"/>
                        <a:t>Multiple</a:t>
                      </a:r>
                      <a:endParaRPr lang="en-US" sz="1400" dirty="0">
                        <a:latin typeface="Calibri"/>
                        <a:ea typeface="Calibri"/>
                        <a:cs typeface="Times New Roman"/>
                      </a:endParaRPr>
                    </a:p>
                  </a:txBody>
                  <a:tcPr marL="66569" marR="66569" marT="0" marB="0" anchor="b">
                    <a:solidFill>
                      <a:schemeClr val="accent3">
                        <a:lumMod val="60000"/>
                        <a:lumOff val="40000"/>
                      </a:schemeClr>
                    </a:solidFill>
                  </a:tcPr>
                </a:tc>
              </a:tr>
              <a:tr h="843975">
                <a:tc>
                  <a:txBody>
                    <a:bodyPr/>
                    <a:lstStyle/>
                    <a:p>
                      <a:pPr marL="0" marR="0">
                        <a:lnSpc>
                          <a:spcPct val="115000"/>
                        </a:lnSpc>
                        <a:spcBef>
                          <a:spcPts val="0"/>
                        </a:spcBef>
                        <a:spcAft>
                          <a:spcPts val="0"/>
                        </a:spcAft>
                      </a:pPr>
                      <a:r>
                        <a:rPr lang="en-GB" sz="1600" dirty="0"/>
                        <a:t>UK and Ireland</a:t>
                      </a:r>
                      <a:endParaRPr lang="en-US" sz="16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50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80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55</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70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r>
              <a:tr h="421987">
                <a:tc>
                  <a:txBody>
                    <a:bodyPr/>
                    <a:lstStyle/>
                    <a:p>
                      <a:pPr marL="0" marR="0">
                        <a:lnSpc>
                          <a:spcPct val="115000"/>
                        </a:lnSpc>
                        <a:spcBef>
                          <a:spcPts val="0"/>
                        </a:spcBef>
                        <a:spcAft>
                          <a:spcPts val="0"/>
                        </a:spcAft>
                      </a:pPr>
                      <a:r>
                        <a:rPr lang="en-GB" sz="1600" dirty="0"/>
                        <a:t>EU</a:t>
                      </a:r>
                      <a:endParaRPr lang="en-US" sz="16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50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80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30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45</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r>
              <a:tr h="403640">
                <a:tc>
                  <a:txBody>
                    <a:bodyPr/>
                    <a:lstStyle/>
                    <a:p>
                      <a:pPr marL="0" marR="0">
                        <a:lnSpc>
                          <a:spcPct val="115000"/>
                        </a:lnSpc>
                        <a:spcBef>
                          <a:spcPts val="0"/>
                        </a:spcBef>
                        <a:spcAft>
                          <a:spcPts val="0"/>
                        </a:spcAft>
                      </a:pPr>
                      <a:r>
                        <a:rPr lang="en-GB" sz="1600" dirty="0"/>
                        <a:t>Canada</a:t>
                      </a:r>
                      <a:endParaRPr lang="en-US" sz="16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50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80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75</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a:t> -</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r>
              <a:tr h="421987">
                <a:tc>
                  <a:txBody>
                    <a:bodyPr/>
                    <a:lstStyle/>
                    <a:p>
                      <a:pPr marL="0" marR="0">
                        <a:lnSpc>
                          <a:spcPct val="115000"/>
                        </a:lnSpc>
                        <a:spcBef>
                          <a:spcPts val="0"/>
                        </a:spcBef>
                        <a:spcAft>
                          <a:spcPts val="0"/>
                        </a:spcAft>
                      </a:pPr>
                      <a:r>
                        <a:rPr lang="en-GB" sz="1600" dirty="0"/>
                        <a:t>USA</a:t>
                      </a:r>
                      <a:endParaRPr lang="en-US" sz="16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50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80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30</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c>
                  <a:txBody>
                    <a:bodyPr/>
                    <a:lstStyle/>
                    <a:p>
                      <a:pPr marL="0" marR="0" algn="ctr">
                        <a:lnSpc>
                          <a:spcPct val="115000"/>
                        </a:lnSpc>
                        <a:spcBef>
                          <a:spcPts val="0"/>
                        </a:spcBef>
                        <a:spcAft>
                          <a:spcPts val="0"/>
                        </a:spcAft>
                      </a:pPr>
                      <a:r>
                        <a:rPr lang="en-GB" sz="1800" dirty="0" smtClean="0"/>
                        <a:t>45</a:t>
                      </a:r>
                      <a:endParaRPr lang="en-US" sz="1800" dirty="0">
                        <a:latin typeface="Calibri"/>
                        <a:ea typeface="Calibri"/>
                        <a:cs typeface="Times New Roman"/>
                      </a:endParaRPr>
                    </a:p>
                  </a:txBody>
                  <a:tcPr marL="66569" marR="66569" marT="0" marB="0" anchor="b">
                    <a:solidFill>
                      <a:schemeClr val="accent3">
                        <a:lumMod val="60000"/>
                        <a:lumOff val="40000"/>
                      </a:schemeClr>
                    </a:solidFill>
                  </a:tcPr>
                </a:tc>
              </a:tr>
            </a:tbl>
          </a:graphicData>
        </a:graphic>
      </p:graphicFrame>
      <p:sp>
        <p:nvSpPr>
          <p:cNvPr id="10" name="TextBox 9"/>
          <p:cNvSpPr txBox="1"/>
          <p:nvPr/>
        </p:nvSpPr>
        <p:spPr>
          <a:xfrm>
            <a:off x="3962400" y="5029200"/>
            <a:ext cx="3183885" cy="246221"/>
          </a:xfrm>
          <a:prstGeom prst="rect">
            <a:avLst/>
          </a:prstGeom>
          <a:noFill/>
        </p:spPr>
        <p:txBody>
          <a:bodyPr wrap="none" rtlCol="0">
            <a:spAutoFit/>
          </a:bodyPr>
          <a:lstStyle/>
          <a:p>
            <a:r>
              <a:rPr lang="en-GB" sz="1000" b="1" dirty="0" smtClean="0"/>
              <a:t>*Source – Zambia Institute for policy analysis &amp; research</a:t>
            </a:r>
            <a:endParaRPr lang="en-GB" sz="1000" b="1" dirty="0"/>
          </a:p>
        </p:txBody>
      </p:sp>
      <p:sp>
        <p:nvSpPr>
          <p:cNvPr id="11" name="TextBox 10"/>
          <p:cNvSpPr txBox="1"/>
          <p:nvPr/>
        </p:nvSpPr>
        <p:spPr>
          <a:xfrm>
            <a:off x="1774371" y="5275421"/>
            <a:ext cx="6914124" cy="1200329"/>
          </a:xfrm>
          <a:prstGeom prst="rect">
            <a:avLst/>
          </a:prstGeom>
          <a:noFill/>
        </p:spPr>
        <p:txBody>
          <a:bodyPr wrap="square" rtlCol="0">
            <a:spAutoFit/>
          </a:bodyPr>
          <a:lstStyle/>
          <a:p>
            <a:pPr>
              <a:buFont typeface="Arial" pitchFamily="34" charset="0"/>
              <a:buChar char="•"/>
            </a:pPr>
            <a:r>
              <a:rPr lang="en-GB" dirty="0" smtClean="0"/>
              <a:t>There is need for Zambia to carry out urgent and comprehensive review of visa regime.</a:t>
            </a:r>
          </a:p>
          <a:p>
            <a:pPr>
              <a:buFont typeface="Arial" pitchFamily="34" charset="0"/>
              <a:buChar char="•"/>
            </a:pPr>
            <a:r>
              <a:rPr lang="en-GB" dirty="0" smtClean="0"/>
              <a:t>Namibia and Botswana have eased visa requirements for key source markets.  </a:t>
            </a:r>
            <a:endParaRPr lang="en-GB" dirty="0"/>
          </a:p>
        </p:txBody>
      </p:sp>
    </p:spTree>
    <p:extLst>
      <p:ext uri="{BB962C8B-B14F-4D97-AF65-F5344CB8AC3E}">
        <p14:creationId xmlns:p14="http://schemas.microsoft.com/office/powerpoint/2010/main" val="4235055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739537" y="152400"/>
            <a:ext cx="6934200" cy="63976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Issues and challenges – marketing budget</a:t>
            </a:r>
            <a:endParaRPr lang="en-GB" b="1" dirty="0"/>
          </a:p>
        </p:txBody>
      </p:sp>
      <p:graphicFrame>
        <p:nvGraphicFramePr>
          <p:cNvPr id="8" name="Content Placeholder 3"/>
          <p:cNvGraphicFramePr>
            <a:graphicFrameLocks/>
          </p:cNvGraphicFramePr>
          <p:nvPr>
            <p:extLst>
              <p:ext uri="{D42A27DB-BD31-4B8C-83A1-F6EECF244321}">
                <p14:modId xmlns:p14="http://schemas.microsoft.com/office/powerpoint/2010/main" val="3851793384"/>
              </p:ext>
            </p:extLst>
          </p:nvPr>
        </p:nvGraphicFramePr>
        <p:xfrm>
          <a:off x="1981200" y="1157151"/>
          <a:ext cx="6758005" cy="3876040"/>
        </p:xfrm>
        <a:graphic>
          <a:graphicData uri="http://schemas.openxmlformats.org/drawingml/2006/table">
            <a:tbl>
              <a:tblPr firstRow="1" bandRow="1">
                <a:tableStyleId>{F5AB1C69-6EDB-4FF4-983F-18BD219EF322}</a:tableStyleId>
              </a:tblPr>
              <a:tblGrid>
                <a:gridCol w="1285884"/>
                <a:gridCol w="928694"/>
                <a:gridCol w="1500198"/>
                <a:gridCol w="1096859"/>
                <a:gridCol w="1946370"/>
              </a:tblGrid>
              <a:tr h="370840">
                <a:tc>
                  <a:txBody>
                    <a:bodyPr/>
                    <a:lstStyle/>
                    <a:p>
                      <a:r>
                        <a:rPr lang="en-GB" dirty="0" smtClean="0"/>
                        <a:t>Country</a:t>
                      </a:r>
                      <a:endParaRPr lang="en-GB" dirty="0"/>
                    </a:p>
                  </a:txBody>
                  <a:tcPr/>
                </a:tc>
                <a:tc>
                  <a:txBody>
                    <a:bodyPr/>
                    <a:lstStyle/>
                    <a:p>
                      <a:r>
                        <a:rPr lang="en-GB" dirty="0" smtClean="0"/>
                        <a:t>Arrivals</a:t>
                      </a:r>
                      <a:endParaRPr lang="en-GB" dirty="0"/>
                    </a:p>
                  </a:txBody>
                  <a:tcPr/>
                </a:tc>
                <a:tc>
                  <a:txBody>
                    <a:bodyPr/>
                    <a:lstStyle/>
                    <a:p>
                      <a:r>
                        <a:rPr lang="en-GB" dirty="0" smtClean="0"/>
                        <a:t>Marketing Budget</a:t>
                      </a:r>
                      <a:endParaRPr lang="en-GB" dirty="0"/>
                    </a:p>
                  </a:txBody>
                  <a:tcPr/>
                </a:tc>
                <a:tc>
                  <a:txBody>
                    <a:bodyPr/>
                    <a:lstStyle/>
                    <a:p>
                      <a:r>
                        <a:rPr lang="en-GB" dirty="0" smtClean="0"/>
                        <a:t>Tourism earnings </a:t>
                      </a:r>
                      <a:endParaRPr lang="en-GB" dirty="0"/>
                    </a:p>
                  </a:txBody>
                  <a:tcPr/>
                </a:tc>
                <a:tc>
                  <a:txBody>
                    <a:bodyPr/>
                    <a:lstStyle/>
                    <a:p>
                      <a:r>
                        <a:rPr lang="en-GB" dirty="0" smtClean="0"/>
                        <a:t>ROI</a:t>
                      </a:r>
                      <a:endParaRPr lang="en-GB" dirty="0"/>
                    </a:p>
                  </a:txBody>
                  <a:tcPr/>
                </a:tc>
              </a:tr>
              <a:tr h="370840">
                <a:tc>
                  <a:txBody>
                    <a:bodyPr/>
                    <a:lstStyle/>
                    <a:p>
                      <a:r>
                        <a:rPr lang="en-GB" dirty="0" smtClean="0"/>
                        <a:t>South Africa</a:t>
                      </a:r>
                      <a:endParaRPr lang="en-GB" dirty="0"/>
                    </a:p>
                  </a:txBody>
                  <a:tcPr/>
                </a:tc>
                <a:tc>
                  <a:txBody>
                    <a:bodyPr/>
                    <a:lstStyle/>
                    <a:p>
                      <a:r>
                        <a:rPr lang="en-GB" dirty="0" smtClean="0"/>
                        <a:t>11.5m</a:t>
                      </a:r>
                      <a:endParaRPr lang="en-GB" dirty="0"/>
                    </a:p>
                  </a:txBody>
                  <a:tcPr/>
                </a:tc>
                <a:tc>
                  <a:txBody>
                    <a:bodyPr/>
                    <a:lstStyle/>
                    <a:p>
                      <a:r>
                        <a:rPr lang="en-GB" dirty="0" smtClean="0"/>
                        <a:t>$180m</a:t>
                      </a:r>
                      <a:endParaRPr lang="en-GB" dirty="0"/>
                    </a:p>
                  </a:txBody>
                  <a:tcPr/>
                </a:tc>
                <a:tc>
                  <a:txBody>
                    <a:bodyPr/>
                    <a:lstStyle/>
                    <a:p>
                      <a:r>
                        <a:rPr lang="en-GB" dirty="0" smtClean="0"/>
                        <a:t>$9bn</a:t>
                      </a:r>
                      <a:endParaRPr lang="en-GB" dirty="0"/>
                    </a:p>
                  </a:txBody>
                  <a:tcPr/>
                </a:tc>
                <a:tc>
                  <a:txBody>
                    <a:bodyPr/>
                    <a:lstStyle/>
                    <a:p>
                      <a:r>
                        <a:rPr lang="en-GB" dirty="0" smtClean="0"/>
                        <a:t>$50</a:t>
                      </a:r>
                      <a:endParaRPr lang="en-GB" dirty="0"/>
                    </a:p>
                  </a:txBody>
                  <a:tcPr/>
                </a:tc>
              </a:tr>
              <a:tr h="370840">
                <a:tc>
                  <a:txBody>
                    <a:bodyPr/>
                    <a:lstStyle/>
                    <a:p>
                      <a:r>
                        <a:rPr lang="en-GB" dirty="0" smtClean="0"/>
                        <a:t>Zimbabwe</a:t>
                      </a:r>
                      <a:endParaRPr lang="en-GB" dirty="0"/>
                    </a:p>
                  </a:txBody>
                  <a:tcPr/>
                </a:tc>
                <a:tc>
                  <a:txBody>
                    <a:bodyPr/>
                    <a:lstStyle/>
                    <a:p>
                      <a:r>
                        <a:rPr lang="en-GB" dirty="0" smtClean="0"/>
                        <a:t>2.2m</a:t>
                      </a:r>
                      <a:endParaRPr lang="en-GB" dirty="0"/>
                    </a:p>
                  </a:txBody>
                  <a:tcPr/>
                </a:tc>
                <a:tc>
                  <a:txBody>
                    <a:bodyPr/>
                    <a:lstStyle/>
                    <a:p>
                      <a:r>
                        <a:rPr lang="en-GB" dirty="0" smtClean="0"/>
                        <a:t>$13m</a:t>
                      </a:r>
                      <a:endParaRPr lang="en-GB" dirty="0"/>
                    </a:p>
                  </a:txBody>
                  <a:tcPr/>
                </a:tc>
                <a:tc>
                  <a:txBody>
                    <a:bodyPr/>
                    <a:lstStyle/>
                    <a:p>
                      <a:r>
                        <a:rPr lang="en-GB" dirty="0" smtClean="0"/>
                        <a:t>$634m</a:t>
                      </a:r>
                      <a:endParaRPr lang="en-GB" dirty="0"/>
                    </a:p>
                  </a:txBody>
                  <a:tcPr/>
                </a:tc>
                <a:tc>
                  <a:txBody>
                    <a:bodyPr/>
                    <a:lstStyle/>
                    <a:p>
                      <a:r>
                        <a:rPr lang="en-GB" dirty="0" smtClean="0"/>
                        <a:t>$49</a:t>
                      </a:r>
                      <a:endParaRPr lang="en-GB" dirty="0"/>
                    </a:p>
                  </a:txBody>
                  <a:tcPr/>
                </a:tc>
              </a:tr>
              <a:tr h="370840">
                <a:tc>
                  <a:txBody>
                    <a:bodyPr/>
                    <a:lstStyle/>
                    <a:p>
                      <a:r>
                        <a:rPr lang="en-GB" dirty="0" smtClean="0"/>
                        <a:t>Kenya</a:t>
                      </a:r>
                      <a:endParaRPr lang="en-GB" dirty="0"/>
                    </a:p>
                  </a:txBody>
                  <a:tcPr/>
                </a:tc>
                <a:tc>
                  <a:txBody>
                    <a:bodyPr/>
                    <a:lstStyle/>
                    <a:p>
                      <a:r>
                        <a:rPr lang="en-GB" dirty="0" smtClean="0"/>
                        <a:t>1.1m</a:t>
                      </a:r>
                      <a:endParaRPr lang="en-GB" dirty="0"/>
                    </a:p>
                  </a:txBody>
                  <a:tcPr/>
                </a:tc>
                <a:tc>
                  <a:txBody>
                    <a:bodyPr/>
                    <a:lstStyle/>
                    <a:p>
                      <a:r>
                        <a:rPr lang="en-GB" dirty="0" smtClean="0"/>
                        <a:t>$150m</a:t>
                      </a:r>
                      <a:endParaRPr lang="en-GB" dirty="0"/>
                    </a:p>
                  </a:txBody>
                  <a:tcPr/>
                </a:tc>
                <a:tc>
                  <a:txBody>
                    <a:bodyPr/>
                    <a:lstStyle/>
                    <a:p>
                      <a:r>
                        <a:rPr lang="en-GB" dirty="0" smtClean="0"/>
                        <a:t>$756m</a:t>
                      </a:r>
                      <a:endParaRPr lang="en-GB" dirty="0"/>
                    </a:p>
                  </a:txBody>
                  <a:tcPr/>
                </a:tc>
                <a:tc>
                  <a:txBody>
                    <a:bodyPr/>
                    <a:lstStyle/>
                    <a:p>
                      <a:r>
                        <a:rPr lang="en-GB" dirty="0" smtClean="0"/>
                        <a:t>$5</a:t>
                      </a:r>
                      <a:endParaRPr lang="en-GB" dirty="0"/>
                    </a:p>
                  </a:txBody>
                  <a:tcPr/>
                </a:tc>
              </a:tr>
              <a:tr h="370840">
                <a:tc>
                  <a:txBody>
                    <a:bodyPr/>
                    <a:lstStyle/>
                    <a:p>
                      <a:r>
                        <a:rPr lang="en-GB" dirty="0" smtClean="0"/>
                        <a:t>Namibia</a:t>
                      </a:r>
                      <a:endParaRPr lang="en-GB" dirty="0"/>
                    </a:p>
                  </a:txBody>
                  <a:tcPr/>
                </a:tc>
                <a:tc>
                  <a:txBody>
                    <a:bodyPr/>
                    <a:lstStyle/>
                    <a:p>
                      <a:r>
                        <a:rPr lang="en-GB" dirty="0" smtClean="0"/>
                        <a:t>989k</a:t>
                      </a:r>
                      <a:endParaRPr lang="en-GB" dirty="0"/>
                    </a:p>
                  </a:txBody>
                  <a:tcPr/>
                </a:tc>
                <a:tc>
                  <a:txBody>
                    <a:bodyPr/>
                    <a:lstStyle/>
                    <a:p>
                      <a:r>
                        <a:rPr lang="en-GB" dirty="0" smtClean="0"/>
                        <a:t>$10m</a:t>
                      </a:r>
                      <a:endParaRPr lang="en-GB" dirty="0"/>
                    </a:p>
                  </a:txBody>
                  <a:tcPr/>
                </a:tc>
                <a:tc>
                  <a:txBody>
                    <a:bodyPr/>
                    <a:lstStyle/>
                    <a:p>
                      <a:r>
                        <a:rPr lang="en-GB" dirty="0" smtClean="0"/>
                        <a:t>$438m</a:t>
                      </a:r>
                      <a:endParaRPr lang="en-GB" dirty="0"/>
                    </a:p>
                  </a:txBody>
                  <a:tcPr/>
                </a:tc>
                <a:tc>
                  <a:txBody>
                    <a:bodyPr/>
                    <a:lstStyle/>
                    <a:p>
                      <a:r>
                        <a:rPr lang="en-GB" dirty="0" smtClean="0"/>
                        <a:t>$44</a:t>
                      </a:r>
                      <a:endParaRPr lang="en-GB" dirty="0"/>
                    </a:p>
                  </a:txBody>
                  <a:tcPr/>
                </a:tc>
              </a:tr>
              <a:tr h="370840">
                <a:tc>
                  <a:txBody>
                    <a:bodyPr/>
                    <a:lstStyle/>
                    <a:p>
                      <a:r>
                        <a:rPr lang="en-GB" dirty="0" smtClean="0"/>
                        <a:t>Tanzania</a:t>
                      </a:r>
                      <a:endParaRPr lang="en-GB" dirty="0"/>
                    </a:p>
                  </a:txBody>
                  <a:tcPr/>
                </a:tc>
                <a:tc>
                  <a:txBody>
                    <a:bodyPr/>
                    <a:lstStyle/>
                    <a:p>
                      <a:r>
                        <a:rPr lang="en-GB" dirty="0" smtClean="0"/>
                        <a:t>794k</a:t>
                      </a:r>
                      <a:endParaRPr lang="en-GB" dirty="0"/>
                    </a:p>
                  </a:txBody>
                  <a:tcPr/>
                </a:tc>
                <a:tc>
                  <a:txBody>
                    <a:bodyPr/>
                    <a:lstStyle/>
                    <a:p>
                      <a:r>
                        <a:rPr lang="en-GB" dirty="0" smtClean="0"/>
                        <a:t>$18m</a:t>
                      </a:r>
                      <a:endParaRPr lang="en-GB" dirty="0"/>
                    </a:p>
                  </a:txBody>
                  <a:tcPr/>
                </a:tc>
                <a:tc>
                  <a:txBody>
                    <a:bodyPr/>
                    <a:lstStyle/>
                    <a:p>
                      <a:r>
                        <a:rPr lang="en-GB" dirty="0" smtClean="0"/>
                        <a:t>$1.3bn</a:t>
                      </a:r>
                      <a:endParaRPr lang="en-GB" dirty="0"/>
                    </a:p>
                  </a:txBody>
                  <a:tcPr/>
                </a:tc>
                <a:tc>
                  <a:txBody>
                    <a:bodyPr/>
                    <a:lstStyle/>
                    <a:p>
                      <a:r>
                        <a:rPr lang="en-GB" dirty="0" smtClean="0"/>
                        <a:t>$72</a:t>
                      </a:r>
                      <a:endParaRPr lang="en-GB" dirty="0"/>
                    </a:p>
                  </a:txBody>
                  <a:tcPr/>
                </a:tc>
              </a:tr>
              <a:tr h="370840">
                <a:tc>
                  <a:txBody>
                    <a:bodyPr/>
                    <a:lstStyle/>
                    <a:p>
                      <a:r>
                        <a:rPr lang="en-GB" dirty="0" smtClean="0"/>
                        <a:t>Zambia</a:t>
                      </a:r>
                      <a:endParaRPr lang="en-GB" dirty="0"/>
                    </a:p>
                  </a:txBody>
                  <a:tcPr/>
                </a:tc>
                <a:tc>
                  <a:txBody>
                    <a:bodyPr/>
                    <a:lstStyle/>
                    <a:p>
                      <a:r>
                        <a:rPr lang="en-GB" dirty="0" smtClean="0"/>
                        <a:t>815k</a:t>
                      </a:r>
                      <a:endParaRPr lang="en-GB" dirty="0"/>
                    </a:p>
                  </a:txBody>
                  <a:tcPr/>
                </a:tc>
                <a:tc>
                  <a:txBody>
                    <a:bodyPr/>
                    <a:lstStyle/>
                    <a:p>
                      <a:r>
                        <a:rPr lang="en-GB" dirty="0" smtClean="0"/>
                        <a:t>$3m</a:t>
                      </a:r>
                      <a:endParaRPr lang="en-GB" dirty="0"/>
                    </a:p>
                  </a:txBody>
                  <a:tcPr/>
                </a:tc>
                <a:tc>
                  <a:txBody>
                    <a:bodyPr/>
                    <a:lstStyle/>
                    <a:p>
                      <a:r>
                        <a:rPr lang="en-GB" dirty="0" smtClean="0"/>
                        <a:t>$210m</a:t>
                      </a:r>
                      <a:endParaRPr lang="en-GB" dirty="0"/>
                    </a:p>
                  </a:txBody>
                  <a:tcPr/>
                </a:tc>
                <a:tc>
                  <a:txBody>
                    <a:bodyPr/>
                    <a:lstStyle/>
                    <a:p>
                      <a:r>
                        <a:rPr lang="en-GB" dirty="0" smtClean="0"/>
                        <a:t>$70</a:t>
                      </a:r>
                      <a:endParaRPr lang="en-GB" dirty="0"/>
                    </a:p>
                  </a:txBody>
                  <a:tcPr/>
                </a:tc>
              </a:tr>
              <a:tr h="370840">
                <a:tc>
                  <a:txBody>
                    <a:bodyPr/>
                    <a:lstStyle/>
                    <a:p>
                      <a:r>
                        <a:rPr lang="en-GB" dirty="0" smtClean="0"/>
                        <a:t>Namibia</a:t>
                      </a:r>
                      <a:endParaRPr lang="en-GB" dirty="0"/>
                    </a:p>
                  </a:txBody>
                  <a:tcPr/>
                </a:tc>
                <a:tc>
                  <a:txBody>
                    <a:bodyPr/>
                    <a:lstStyle/>
                    <a:p>
                      <a:r>
                        <a:rPr lang="en-GB" dirty="0" smtClean="0"/>
                        <a:t>997k</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r>
              <a:tr h="370840">
                <a:tc>
                  <a:txBody>
                    <a:bodyPr/>
                    <a:lstStyle/>
                    <a:p>
                      <a:r>
                        <a:rPr lang="en-GB" dirty="0" smtClean="0"/>
                        <a:t>Botswana</a:t>
                      </a:r>
                      <a:endParaRPr lang="en-GB" dirty="0"/>
                    </a:p>
                  </a:txBody>
                  <a:tcPr/>
                </a:tc>
                <a:tc>
                  <a:txBody>
                    <a:bodyPr/>
                    <a:lstStyle/>
                    <a:p>
                      <a:r>
                        <a:rPr lang="en-GB" dirty="0" smtClean="0"/>
                        <a:t>1.6m</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r>
            </a:tbl>
          </a:graphicData>
        </a:graphic>
      </p:graphicFrame>
      <p:sp>
        <p:nvSpPr>
          <p:cNvPr id="9" name="TextBox 8"/>
          <p:cNvSpPr txBox="1"/>
          <p:nvPr/>
        </p:nvSpPr>
        <p:spPr>
          <a:xfrm>
            <a:off x="1981200" y="5181600"/>
            <a:ext cx="6858000" cy="1600438"/>
          </a:xfrm>
          <a:prstGeom prst="rect">
            <a:avLst/>
          </a:prstGeom>
          <a:noFill/>
        </p:spPr>
        <p:txBody>
          <a:bodyPr wrap="square" rtlCol="0">
            <a:spAutoFit/>
          </a:bodyPr>
          <a:lstStyle/>
          <a:p>
            <a:pPr>
              <a:buFont typeface="Arial" pitchFamily="34" charset="0"/>
              <a:buChar char="•"/>
            </a:pPr>
            <a:r>
              <a:rPr lang="en-GB" sz="1400" dirty="0" smtClean="0"/>
              <a:t>Low marketing spend by Zambia relative to competitors in sub – region may result in destination substitution.</a:t>
            </a:r>
          </a:p>
          <a:p>
            <a:endParaRPr lang="en-GB" sz="1400" dirty="0" smtClean="0"/>
          </a:p>
          <a:p>
            <a:pPr>
              <a:buFont typeface="Arial" pitchFamily="34" charset="0"/>
              <a:buChar char="•"/>
            </a:pPr>
            <a:r>
              <a:rPr lang="en-GB" sz="1400" dirty="0" smtClean="0"/>
              <a:t>Although Zambia has lowest market spend, ROI is very competitive</a:t>
            </a:r>
          </a:p>
          <a:p>
            <a:pPr>
              <a:buFont typeface="Arial" pitchFamily="34" charset="0"/>
              <a:buChar char="•"/>
            </a:pPr>
            <a:endParaRPr lang="en-GB" sz="1400" dirty="0" smtClean="0"/>
          </a:p>
          <a:p>
            <a:pPr>
              <a:buFont typeface="Arial" pitchFamily="34" charset="0"/>
              <a:buChar char="•"/>
            </a:pPr>
            <a:r>
              <a:rPr lang="en-GB" sz="1400" dirty="0" smtClean="0"/>
              <a:t> World Tourism receipts were almost $1trillion in 2010 – Southern Africa received only 1.7% of this.</a:t>
            </a:r>
            <a:endParaRPr lang="en-GB" sz="1400" dirty="0"/>
          </a:p>
        </p:txBody>
      </p:sp>
    </p:spTree>
    <p:extLst>
      <p:ext uri="{BB962C8B-B14F-4D97-AF65-F5344CB8AC3E}">
        <p14:creationId xmlns:p14="http://schemas.microsoft.com/office/powerpoint/2010/main" val="4235055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600199" y="53975"/>
            <a:ext cx="7148513" cy="708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Competitive analysis - price</a:t>
            </a:r>
            <a:endParaRPr lang="en-GB" sz="3600" dirty="0"/>
          </a:p>
        </p:txBody>
      </p:sp>
      <p:graphicFrame>
        <p:nvGraphicFramePr>
          <p:cNvPr id="8" name="Table Placeholder 3"/>
          <p:cNvGraphicFramePr>
            <a:graphicFrameLocks/>
          </p:cNvGraphicFramePr>
          <p:nvPr>
            <p:extLst>
              <p:ext uri="{D42A27DB-BD31-4B8C-83A1-F6EECF244321}">
                <p14:modId xmlns:p14="http://schemas.microsoft.com/office/powerpoint/2010/main" val="448529246"/>
              </p:ext>
            </p:extLst>
          </p:nvPr>
        </p:nvGraphicFramePr>
        <p:xfrm>
          <a:off x="2133600" y="1066800"/>
          <a:ext cx="6477000" cy="5012637"/>
        </p:xfrm>
        <a:graphic>
          <a:graphicData uri="http://schemas.openxmlformats.org/drawingml/2006/table">
            <a:tbl>
              <a:tblPr firstRow="1" bandRow="1">
                <a:tableStyleId>{F5AB1C69-6EDB-4FF4-983F-18BD219EF322}</a:tableStyleId>
              </a:tblPr>
              <a:tblGrid>
                <a:gridCol w="2159000"/>
                <a:gridCol w="2159000"/>
                <a:gridCol w="2159000"/>
              </a:tblGrid>
              <a:tr h="360288">
                <a:tc>
                  <a:txBody>
                    <a:bodyPr/>
                    <a:lstStyle/>
                    <a:p>
                      <a:r>
                        <a:rPr lang="en-GB" sz="1600" dirty="0" smtClean="0"/>
                        <a:t>PARAMETER</a:t>
                      </a:r>
                      <a:endParaRPr lang="en-GB" sz="1600" dirty="0"/>
                    </a:p>
                  </a:txBody>
                  <a:tcPr/>
                </a:tc>
                <a:tc>
                  <a:txBody>
                    <a:bodyPr/>
                    <a:lstStyle/>
                    <a:p>
                      <a:r>
                        <a:rPr lang="en-GB" sz="1600" dirty="0" smtClean="0"/>
                        <a:t>ZAMBIA</a:t>
                      </a:r>
                      <a:endParaRPr lang="en-GB" sz="1600" dirty="0"/>
                    </a:p>
                  </a:txBody>
                  <a:tcPr/>
                </a:tc>
                <a:tc>
                  <a:txBody>
                    <a:bodyPr/>
                    <a:lstStyle/>
                    <a:p>
                      <a:r>
                        <a:rPr lang="en-GB" sz="1600" dirty="0" smtClean="0"/>
                        <a:t>ZIMBABWE</a:t>
                      </a:r>
                      <a:endParaRPr lang="en-GB" sz="1600" dirty="0"/>
                    </a:p>
                  </a:txBody>
                  <a:tcPr/>
                </a:tc>
              </a:tr>
              <a:tr h="537108">
                <a:tc>
                  <a:txBody>
                    <a:bodyPr/>
                    <a:lstStyle/>
                    <a:p>
                      <a:pPr marL="0" marR="0" algn="just">
                        <a:lnSpc>
                          <a:spcPct val="150000"/>
                        </a:lnSpc>
                        <a:spcBef>
                          <a:spcPts val="0"/>
                        </a:spcBef>
                        <a:spcAft>
                          <a:spcPts val="0"/>
                        </a:spcAft>
                      </a:pPr>
                      <a:r>
                        <a:rPr lang="en-US" sz="1400" dirty="0" smtClean="0"/>
                        <a:t>Presidential suite -</a:t>
                      </a:r>
                      <a:r>
                        <a:rPr lang="en-US" sz="1400" baseline="0" dirty="0" smtClean="0"/>
                        <a:t> average</a:t>
                      </a:r>
                      <a:endParaRPr lang="en-US" sz="1400" b="1" dirty="0">
                        <a:latin typeface="Calibri"/>
                        <a:ea typeface="Calibri"/>
                        <a:cs typeface="Times New Roman"/>
                      </a:endParaRPr>
                    </a:p>
                  </a:txBody>
                  <a:tcPr marL="68580" marR="68580" marT="0" marB="0"/>
                </a:tc>
                <a:tc>
                  <a:txBody>
                    <a:bodyPr/>
                    <a:lstStyle/>
                    <a:p>
                      <a:pPr algn="ctr"/>
                      <a:r>
                        <a:rPr lang="en-GB" sz="1600" dirty="0" smtClean="0"/>
                        <a:t>$1155</a:t>
                      </a:r>
                      <a:endParaRPr lang="en-GB" sz="1600" dirty="0"/>
                    </a:p>
                  </a:txBody>
                  <a:tcPr/>
                </a:tc>
                <a:tc>
                  <a:txBody>
                    <a:bodyPr/>
                    <a:lstStyle/>
                    <a:p>
                      <a:pPr algn="ctr"/>
                      <a:r>
                        <a:rPr lang="en-GB" sz="1600" dirty="0" smtClean="0"/>
                        <a:t>$503</a:t>
                      </a:r>
                      <a:endParaRPr lang="en-GB" sz="1600" dirty="0"/>
                    </a:p>
                  </a:txBody>
                  <a:tcPr/>
                </a:tc>
              </a:tr>
              <a:tr h="360288">
                <a:tc>
                  <a:txBody>
                    <a:bodyPr/>
                    <a:lstStyle/>
                    <a:p>
                      <a:pPr marL="0" marR="0" algn="just">
                        <a:lnSpc>
                          <a:spcPct val="150000"/>
                        </a:lnSpc>
                        <a:spcBef>
                          <a:spcPts val="0"/>
                        </a:spcBef>
                        <a:spcAft>
                          <a:spcPts val="0"/>
                        </a:spcAft>
                      </a:pPr>
                      <a:r>
                        <a:rPr lang="en-US" sz="1400" dirty="0" smtClean="0"/>
                        <a:t>Double room</a:t>
                      </a:r>
                      <a:r>
                        <a:rPr lang="en-US" sz="1400" baseline="0" dirty="0" smtClean="0"/>
                        <a:t> - package</a:t>
                      </a:r>
                      <a:endParaRPr lang="en-US" sz="1400" b="1" dirty="0">
                        <a:latin typeface="Calibri"/>
                        <a:ea typeface="Calibri"/>
                        <a:cs typeface="Times New Roman"/>
                      </a:endParaRPr>
                    </a:p>
                  </a:txBody>
                  <a:tcPr marL="68580" marR="68580" marT="0" marB="0"/>
                </a:tc>
                <a:tc>
                  <a:txBody>
                    <a:bodyPr/>
                    <a:lstStyle/>
                    <a:p>
                      <a:pPr algn="ctr"/>
                      <a:r>
                        <a:rPr lang="en-GB" sz="1600" dirty="0" smtClean="0"/>
                        <a:t>$492</a:t>
                      </a:r>
                      <a:endParaRPr lang="en-GB" sz="1600" dirty="0"/>
                    </a:p>
                  </a:txBody>
                  <a:tcPr/>
                </a:tc>
                <a:tc>
                  <a:txBody>
                    <a:bodyPr/>
                    <a:lstStyle/>
                    <a:p>
                      <a:pPr algn="ctr"/>
                      <a:r>
                        <a:rPr lang="en-GB" sz="1600" dirty="0" smtClean="0"/>
                        <a:t>$350</a:t>
                      </a:r>
                      <a:endParaRPr lang="en-GB" sz="1600" dirty="0"/>
                    </a:p>
                  </a:txBody>
                  <a:tcPr/>
                </a:tc>
              </a:tr>
              <a:tr h="360288">
                <a:tc>
                  <a:txBody>
                    <a:bodyPr/>
                    <a:lstStyle/>
                    <a:p>
                      <a:pPr marL="0" marR="0" algn="just">
                        <a:lnSpc>
                          <a:spcPct val="150000"/>
                        </a:lnSpc>
                        <a:spcBef>
                          <a:spcPts val="0"/>
                        </a:spcBef>
                        <a:spcAft>
                          <a:spcPts val="0"/>
                        </a:spcAft>
                      </a:pPr>
                      <a:r>
                        <a:rPr lang="en-US" sz="1400" dirty="0" smtClean="0"/>
                        <a:t>Double room - Hotel</a:t>
                      </a:r>
                      <a:endParaRPr lang="en-US" sz="1400" b="1" dirty="0">
                        <a:latin typeface="Calibri"/>
                        <a:ea typeface="Calibri"/>
                        <a:cs typeface="Times New Roman"/>
                      </a:endParaRPr>
                    </a:p>
                  </a:txBody>
                  <a:tcPr marL="68580" marR="68580" marT="0" marB="0"/>
                </a:tc>
                <a:tc>
                  <a:txBody>
                    <a:bodyPr/>
                    <a:lstStyle/>
                    <a:p>
                      <a:pPr algn="ctr"/>
                      <a:r>
                        <a:rPr lang="en-GB" sz="1600" dirty="0" smtClean="0"/>
                        <a:t>$518</a:t>
                      </a:r>
                      <a:endParaRPr lang="en-GB" sz="1600" dirty="0"/>
                    </a:p>
                  </a:txBody>
                  <a:tcPr/>
                </a:tc>
                <a:tc>
                  <a:txBody>
                    <a:bodyPr/>
                    <a:lstStyle/>
                    <a:p>
                      <a:pPr algn="ctr"/>
                      <a:r>
                        <a:rPr lang="en-GB" sz="1600" dirty="0" smtClean="0"/>
                        <a:t>$275</a:t>
                      </a:r>
                      <a:endParaRPr lang="en-GB" sz="1600" dirty="0"/>
                    </a:p>
                  </a:txBody>
                  <a:tcPr/>
                </a:tc>
              </a:tr>
              <a:tr h="360288">
                <a:tc>
                  <a:txBody>
                    <a:bodyPr/>
                    <a:lstStyle/>
                    <a:p>
                      <a:pPr marL="0" marR="0" algn="just">
                        <a:lnSpc>
                          <a:spcPct val="150000"/>
                        </a:lnSpc>
                        <a:spcBef>
                          <a:spcPts val="0"/>
                        </a:spcBef>
                        <a:spcAft>
                          <a:spcPts val="0"/>
                        </a:spcAft>
                      </a:pPr>
                      <a:r>
                        <a:rPr lang="en-US" sz="1400" dirty="0" smtClean="0"/>
                        <a:t>Cheapest</a:t>
                      </a:r>
                      <a:r>
                        <a:rPr lang="en-US" sz="1400" baseline="0" dirty="0" smtClean="0"/>
                        <a:t> main course</a:t>
                      </a:r>
                      <a:endParaRPr lang="en-US" sz="1400" b="1"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400" dirty="0" smtClean="0"/>
                        <a:t>$6</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400" dirty="0" smtClean="0"/>
                        <a:t>$13</a:t>
                      </a:r>
                      <a:endParaRPr lang="en-US" sz="1400" dirty="0">
                        <a:latin typeface="Calibri"/>
                        <a:ea typeface="Calibri"/>
                        <a:cs typeface="Times New Roman"/>
                      </a:endParaRPr>
                    </a:p>
                  </a:txBody>
                  <a:tcPr marL="68580" marR="68580" marT="0" marB="0" anchor="b"/>
                </a:tc>
              </a:tr>
              <a:tr h="720576">
                <a:tc>
                  <a:txBody>
                    <a:bodyPr/>
                    <a:lstStyle/>
                    <a:p>
                      <a:pPr marL="0" marR="0" algn="just">
                        <a:lnSpc>
                          <a:spcPct val="150000"/>
                        </a:lnSpc>
                        <a:spcBef>
                          <a:spcPts val="0"/>
                        </a:spcBef>
                        <a:spcAft>
                          <a:spcPts val="0"/>
                        </a:spcAft>
                      </a:pPr>
                      <a:r>
                        <a:rPr lang="en-US" sz="1400" dirty="0" smtClean="0"/>
                        <a:t>Most expensive</a:t>
                      </a:r>
                      <a:r>
                        <a:rPr lang="en-US" sz="1400" baseline="0" dirty="0" smtClean="0"/>
                        <a:t> main course</a:t>
                      </a:r>
                      <a:endParaRPr lang="en-US" sz="1400" b="1" dirty="0">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400" dirty="0" smtClean="0"/>
                        <a:t>$15</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US" sz="1400" dirty="0" smtClean="0"/>
                        <a:t>$22</a:t>
                      </a:r>
                      <a:endParaRPr lang="en-US" sz="1400" dirty="0">
                        <a:latin typeface="Calibri"/>
                        <a:ea typeface="Calibri"/>
                        <a:cs typeface="Times New Roman"/>
                      </a:endParaRPr>
                    </a:p>
                  </a:txBody>
                  <a:tcPr marL="68580" marR="68580" marT="0" marB="0" anchor="b"/>
                </a:tc>
              </a:tr>
              <a:tr h="360288">
                <a:tc>
                  <a:txBody>
                    <a:bodyPr/>
                    <a:lstStyle/>
                    <a:p>
                      <a:pPr marL="0" marR="0" algn="just">
                        <a:lnSpc>
                          <a:spcPct val="150000"/>
                        </a:lnSpc>
                        <a:spcBef>
                          <a:spcPts val="0"/>
                        </a:spcBef>
                        <a:spcAft>
                          <a:spcPts val="0"/>
                        </a:spcAft>
                      </a:pPr>
                      <a:r>
                        <a:rPr lang="en-GB" sz="1400" dirty="0"/>
                        <a:t>Water Rafting</a:t>
                      </a:r>
                      <a:endParaRPr lang="en-US" sz="1400" dirty="0">
                        <a:latin typeface="Calibri" pitchFamily="34"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400" dirty="0" smtClean="0"/>
                        <a:t>$160</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GB" sz="1400" dirty="0" smtClean="0"/>
                        <a:t>$120</a:t>
                      </a:r>
                      <a:endParaRPr lang="en-US" sz="1400" dirty="0">
                        <a:latin typeface="Calibri"/>
                        <a:ea typeface="Calibri"/>
                        <a:cs typeface="Times New Roman"/>
                      </a:endParaRPr>
                    </a:p>
                  </a:txBody>
                  <a:tcPr marL="68580" marR="68580" marT="0" marB="0" anchor="b"/>
                </a:tc>
              </a:tr>
              <a:tr h="360288">
                <a:tc>
                  <a:txBody>
                    <a:bodyPr/>
                    <a:lstStyle/>
                    <a:p>
                      <a:pPr marL="0" marR="0" algn="just">
                        <a:lnSpc>
                          <a:spcPct val="150000"/>
                        </a:lnSpc>
                        <a:spcBef>
                          <a:spcPts val="0"/>
                        </a:spcBef>
                        <a:spcAft>
                          <a:spcPts val="0"/>
                        </a:spcAft>
                      </a:pPr>
                      <a:r>
                        <a:rPr lang="en-GB" sz="1400" dirty="0"/>
                        <a:t>Elephant Rides</a:t>
                      </a:r>
                      <a:endParaRPr lang="en-US" sz="1400" dirty="0">
                        <a:latin typeface="Calibri" pitchFamily="34"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400" dirty="0" smtClean="0"/>
                        <a:t>$150</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GB" sz="1400" dirty="0" smtClean="0"/>
                        <a:t>$130</a:t>
                      </a:r>
                      <a:endParaRPr lang="en-US" sz="1400" dirty="0">
                        <a:latin typeface="Calibri"/>
                        <a:ea typeface="Calibri"/>
                        <a:cs typeface="Times New Roman"/>
                      </a:endParaRPr>
                    </a:p>
                  </a:txBody>
                  <a:tcPr marL="68580" marR="68580" marT="0" marB="0" anchor="b"/>
                </a:tc>
              </a:tr>
              <a:tr h="512361">
                <a:tc>
                  <a:txBody>
                    <a:bodyPr/>
                    <a:lstStyle/>
                    <a:p>
                      <a:pPr marL="0" marR="0" algn="just">
                        <a:lnSpc>
                          <a:spcPct val="150000"/>
                        </a:lnSpc>
                        <a:spcBef>
                          <a:spcPts val="0"/>
                        </a:spcBef>
                        <a:spcAft>
                          <a:spcPts val="0"/>
                        </a:spcAft>
                      </a:pPr>
                      <a:r>
                        <a:rPr lang="en-GB" sz="1400" dirty="0"/>
                        <a:t>Micro Flights (15 Minutes)</a:t>
                      </a:r>
                      <a:endParaRPr lang="en-US" sz="1400" dirty="0">
                        <a:latin typeface="Calibri" pitchFamily="34"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400" dirty="0" smtClean="0"/>
                        <a:t>$140</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GB" sz="1400" dirty="0"/>
                        <a:t>-</a:t>
                      </a:r>
                      <a:endParaRPr lang="en-US" sz="1400" dirty="0">
                        <a:latin typeface="Calibri"/>
                        <a:ea typeface="Calibri"/>
                        <a:cs typeface="Times New Roman"/>
                      </a:endParaRPr>
                    </a:p>
                  </a:txBody>
                  <a:tcPr marL="68580" marR="68580" marT="0" marB="0" anchor="b"/>
                </a:tc>
              </a:tr>
              <a:tr h="720576">
                <a:tc>
                  <a:txBody>
                    <a:bodyPr/>
                    <a:lstStyle/>
                    <a:p>
                      <a:pPr marL="0" marR="0" algn="just">
                        <a:lnSpc>
                          <a:spcPct val="150000"/>
                        </a:lnSpc>
                        <a:spcBef>
                          <a:spcPts val="0"/>
                        </a:spcBef>
                        <a:spcAft>
                          <a:spcPts val="0"/>
                        </a:spcAft>
                      </a:pPr>
                      <a:r>
                        <a:rPr lang="en-GB" sz="1400" dirty="0" smtClean="0"/>
                        <a:t>Helicopter flight </a:t>
                      </a:r>
                      <a:r>
                        <a:rPr lang="en-GB" sz="1400" dirty="0"/>
                        <a:t>(15 Minutes)</a:t>
                      </a:r>
                      <a:endParaRPr lang="en-US" sz="1400" dirty="0">
                        <a:latin typeface="Calibri" pitchFamily="34"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400" dirty="0" smtClean="0"/>
                        <a:t>$145</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GB" sz="1400" dirty="0" smtClean="0"/>
                        <a:t>$130</a:t>
                      </a:r>
                      <a:endParaRPr lang="en-US" sz="1400" dirty="0">
                        <a:latin typeface="Calibri"/>
                        <a:ea typeface="Calibri"/>
                        <a:cs typeface="Times New Roman"/>
                      </a:endParaRPr>
                    </a:p>
                  </a:txBody>
                  <a:tcPr marL="68580" marR="68580" marT="0" marB="0" anchor="b"/>
                </a:tc>
              </a:tr>
              <a:tr h="360288">
                <a:tc>
                  <a:txBody>
                    <a:bodyPr/>
                    <a:lstStyle/>
                    <a:p>
                      <a:pPr marL="0" marR="0" algn="just">
                        <a:lnSpc>
                          <a:spcPct val="150000"/>
                        </a:lnSpc>
                        <a:spcBef>
                          <a:spcPts val="0"/>
                        </a:spcBef>
                        <a:spcAft>
                          <a:spcPts val="0"/>
                        </a:spcAft>
                      </a:pPr>
                      <a:r>
                        <a:rPr lang="en-GB" sz="1400" dirty="0"/>
                        <a:t>Boat Cruise</a:t>
                      </a:r>
                      <a:endParaRPr lang="en-US" sz="1400" dirty="0">
                        <a:latin typeface="Calibri" pitchFamily="34" charset="0"/>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400" dirty="0" smtClean="0"/>
                        <a:t>$60</a:t>
                      </a:r>
                      <a:endParaRPr lang="en-US" sz="1400" dirty="0">
                        <a:latin typeface="Calibri"/>
                        <a:ea typeface="Calibri"/>
                        <a:cs typeface="Times New Roman"/>
                      </a:endParaRPr>
                    </a:p>
                  </a:txBody>
                  <a:tcPr marL="68580" marR="68580" marT="0" marB="0" anchor="b"/>
                </a:tc>
                <a:tc>
                  <a:txBody>
                    <a:bodyPr/>
                    <a:lstStyle/>
                    <a:p>
                      <a:pPr marL="0" marR="0" algn="ctr">
                        <a:lnSpc>
                          <a:spcPct val="150000"/>
                        </a:lnSpc>
                        <a:spcBef>
                          <a:spcPts val="0"/>
                        </a:spcBef>
                        <a:spcAft>
                          <a:spcPts val="0"/>
                        </a:spcAft>
                      </a:pPr>
                      <a:r>
                        <a:rPr lang="en-GB" sz="1400" dirty="0" smtClean="0"/>
                        <a:t>$45</a:t>
                      </a:r>
                      <a:endParaRPr lang="en-US" sz="1400" dirty="0">
                        <a:latin typeface="Calibri"/>
                        <a:ea typeface="Calibri"/>
                        <a:cs typeface="Times New Roman"/>
                      </a:endParaRPr>
                    </a:p>
                  </a:txBody>
                  <a:tcPr marL="68580" marR="68580" marT="0" marB="0" anchor="b"/>
                </a:tc>
              </a:tr>
            </a:tbl>
          </a:graphicData>
        </a:graphic>
      </p:graphicFrame>
      <p:sp>
        <p:nvSpPr>
          <p:cNvPr id="9" name="TextBox 8"/>
          <p:cNvSpPr txBox="1"/>
          <p:nvPr/>
        </p:nvSpPr>
        <p:spPr>
          <a:xfrm>
            <a:off x="3766532" y="6068210"/>
            <a:ext cx="3211135" cy="246221"/>
          </a:xfrm>
          <a:prstGeom prst="rect">
            <a:avLst/>
          </a:prstGeom>
          <a:noFill/>
        </p:spPr>
        <p:txBody>
          <a:bodyPr wrap="none" rtlCol="0">
            <a:spAutoFit/>
          </a:bodyPr>
          <a:lstStyle/>
          <a:p>
            <a:r>
              <a:rPr lang="en-GB" sz="1000" b="1" dirty="0" smtClean="0"/>
              <a:t>*Source – Zambia Institute for policy analysis &amp; Research</a:t>
            </a:r>
            <a:endParaRPr lang="en-GB" sz="1000" b="1" dirty="0"/>
          </a:p>
        </p:txBody>
      </p:sp>
      <p:sp>
        <p:nvSpPr>
          <p:cNvPr id="10" name="TextBox 9"/>
          <p:cNvSpPr txBox="1"/>
          <p:nvPr/>
        </p:nvSpPr>
        <p:spPr>
          <a:xfrm>
            <a:off x="1981200" y="6314431"/>
            <a:ext cx="6858000" cy="338554"/>
          </a:xfrm>
          <a:prstGeom prst="rect">
            <a:avLst/>
          </a:prstGeom>
          <a:noFill/>
        </p:spPr>
        <p:txBody>
          <a:bodyPr wrap="square" rtlCol="0">
            <a:spAutoFit/>
          </a:bodyPr>
          <a:lstStyle/>
          <a:p>
            <a:r>
              <a:rPr lang="en-GB" sz="1600" dirty="0" smtClean="0"/>
              <a:t>Overall,  Zambia is more expensive than Zimbabwe on all fronts except for food</a:t>
            </a:r>
            <a:endParaRPr lang="en-GB" sz="1600" dirty="0"/>
          </a:p>
        </p:txBody>
      </p:sp>
    </p:spTree>
    <p:extLst>
      <p:ext uri="{BB962C8B-B14F-4D97-AF65-F5344CB8AC3E}">
        <p14:creationId xmlns:p14="http://schemas.microsoft.com/office/powerpoint/2010/main" val="423505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676400" y="914400"/>
            <a:ext cx="73173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057400" y="1285860"/>
            <a:ext cx="6705600" cy="541974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00" dirty="0" smtClean="0">
                <a:solidFill>
                  <a:schemeClr val="tx1"/>
                </a:solidFill>
              </a:rPr>
              <a:t> </a:t>
            </a:r>
            <a:r>
              <a:rPr lang="en-GB" sz="2600" b="1" dirty="0" smtClean="0">
                <a:solidFill>
                  <a:schemeClr val="tx1"/>
                </a:solidFill>
              </a:rPr>
              <a:t>Key tactics</a:t>
            </a:r>
          </a:p>
          <a:p>
            <a:pPr marL="404813" lvl="1" indent="-352425" algn="l">
              <a:buFont typeface="Arial" pitchFamily="34" charset="0"/>
              <a:buChar char="•"/>
            </a:pPr>
            <a:r>
              <a:rPr lang="en-GB" sz="2900" dirty="0" smtClean="0">
                <a:solidFill>
                  <a:schemeClr val="tx1"/>
                </a:solidFill>
              </a:rPr>
              <a:t>Resource concentration on marketing in 3 key source markets  and 4 emerging markets.</a:t>
            </a:r>
          </a:p>
          <a:p>
            <a:pPr marL="404813" lvl="1" indent="-352425" algn="l">
              <a:buFont typeface="Arial" pitchFamily="34" charset="0"/>
              <a:buChar char="•"/>
            </a:pPr>
            <a:r>
              <a:rPr lang="en-GB" sz="2900" dirty="0" smtClean="0">
                <a:solidFill>
                  <a:schemeClr val="tx1"/>
                </a:solidFill>
              </a:rPr>
              <a:t>Comprehensive market research on the targeted key source markets.</a:t>
            </a:r>
          </a:p>
          <a:p>
            <a:pPr marL="404813" lvl="1" indent="-352425" algn="l">
              <a:buFont typeface="Arial" pitchFamily="34" charset="0"/>
              <a:buChar char="•"/>
            </a:pPr>
            <a:r>
              <a:rPr lang="en-GB" sz="2900" dirty="0" smtClean="0">
                <a:solidFill>
                  <a:schemeClr val="tx1"/>
                </a:solidFill>
              </a:rPr>
              <a:t>Significant investment and outsourcing of website and social media communication </a:t>
            </a:r>
            <a:r>
              <a:rPr lang="en-GB" sz="2900" dirty="0" err="1" smtClean="0">
                <a:solidFill>
                  <a:schemeClr val="tx1"/>
                </a:solidFill>
              </a:rPr>
              <a:t>platfor</a:t>
            </a:r>
            <a:r>
              <a:rPr lang="en-GB" sz="2900" dirty="0" smtClean="0">
                <a:solidFill>
                  <a:schemeClr val="tx1"/>
                </a:solidFill>
              </a:rPr>
              <a:t>.</a:t>
            </a:r>
          </a:p>
          <a:p>
            <a:pPr marL="404813" lvl="1" indent="-352425" algn="l">
              <a:buFont typeface="Arial" pitchFamily="34" charset="0"/>
              <a:buChar char="•"/>
            </a:pPr>
            <a:r>
              <a:rPr lang="en-GB" sz="2900" dirty="0" smtClean="0">
                <a:solidFill>
                  <a:schemeClr val="tx1"/>
                </a:solidFill>
              </a:rPr>
              <a:t>Outsource and Scientific approach to tackle international markets – using research to guide focus.</a:t>
            </a:r>
          </a:p>
          <a:p>
            <a:pPr marL="339725" lvl="1" indent="-287338" algn="l">
              <a:buFont typeface="Arial" pitchFamily="34" charset="0"/>
              <a:buChar char="•"/>
            </a:pPr>
            <a:r>
              <a:rPr lang="en-GB" sz="2900" dirty="0" smtClean="0">
                <a:solidFill>
                  <a:schemeClr val="tx1"/>
                </a:solidFill>
              </a:rPr>
              <a:t> Social media (Viral)marketing</a:t>
            </a:r>
          </a:p>
          <a:p>
            <a:pPr marL="404813" lvl="1" indent="-352425" algn="l">
              <a:buFont typeface="Arial" pitchFamily="34" charset="0"/>
              <a:buChar char="•"/>
            </a:pPr>
            <a:r>
              <a:rPr lang="en-GB" sz="2900" dirty="0" smtClean="0">
                <a:solidFill>
                  <a:schemeClr val="tx1"/>
                </a:solidFill>
              </a:rPr>
              <a:t>International media (CNN, BBC, Super sport, National geographic) campaigns – leverage on UNWTO hosting</a:t>
            </a:r>
          </a:p>
          <a:p>
            <a:pPr marL="404813" lvl="1" indent="-352425" algn="l">
              <a:buFont typeface="Arial" pitchFamily="34" charset="0"/>
              <a:buChar char="•"/>
            </a:pPr>
            <a:r>
              <a:rPr lang="en-GB" sz="2900" dirty="0" smtClean="0">
                <a:solidFill>
                  <a:schemeClr val="tx1"/>
                </a:solidFill>
              </a:rPr>
              <a:t>Informative and well packaged local TV and radio shows</a:t>
            </a:r>
          </a:p>
          <a:p>
            <a:pPr marL="404813" lvl="1" indent="-352425" algn="l">
              <a:buFont typeface="Arial" pitchFamily="34" charset="0"/>
              <a:buChar char="•"/>
            </a:pPr>
            <a:r>
              <a:rPr lang="en-GB" sz="2900" dirty="0" smtClean="0">
                <a:solidFill>
                  <a:schemeClr val="tx1"/>
                </a:solidFill>
              </a:rPr>
              <a:t>Domestic and international road shows / fairs – trade and consumer </a:t>
            </a:r>
          </a:p>
          <a:p>
            <a:pPr marL="404813" lvl="1" indent="-352425" algn="l">
              <a:buFont typeface="Arial" pitchFamily="34" charset="0"/>
              <a:buChar char="•"/>
            </a:pPr>
            <a:r>
              <a:rPr lang="en-GB" sz="2900" dirty="0" smtClean="0">
                <a:solidFill>
                  <a:schemeClr val="tx1"/>
                </a:solidFill>
              </a:rPr>
              <a:t>Commission comprehensive research to understand domestic tourism potential.</a:t>
            </a:r>
          </a:p>
          <a:p>
            <a:pPr lvl="1" algn="l"/>
            <a:endParaRPr lang="en-GB" sz="1800" dirty="0" smtClean="0">
              <a:solidFill>
                <a:schemeClr val="tx1"/>
              </a:solidFill>
            </a:endParaRPr>
          </a:p>
          <a:p>
            <a:pPr algn="l"/>
            <a:r>
              <a:rPr lang="en-GB" sz="2600" dirty="0" smtClean="0">
                <a:solidFill>
                  <a:schemeClr val="tx1"/>
                </a:solidFill>
              </a:rPr>
              <a:t> </a:t>
            </a:r>
            <a:r>
              <a:rPr lang="en-GB" sz="2600" b="1" dirty="0" smtClean="0">
                <a:solidFill>
                  <a:schemeClr val="tx1"/>
                </a:solidFill>
              </a:rPr>
              <a:t>Factors affecting the plan</a:t>
            </a:r>
          </a:p>
          <a:p>
            <a:pPr marL="404813" lvl="1" indent="-352425" algn="l">
              <a:buFont typeface="Arial" pitchFamily="34" charset="0"/>
              <a:buChar char="•"/>
            </a:pPr>
            <a:r>
              <a:rPr lang="en-GB" sz="2900" dirty="0" smtClean="0">
                <a:solidFill>
                  <a:schemeClr val="tx1"/>
                </a:solidFill>
              </a:rPr>
              <a:t>Limited marketing budget relative to  competitors</a:t>
            </a:r>
          </a:p>
          <a:p>
            <a:pPr marL="404813" lvl="1" indent="-352425" algn="l">
              <a:buFont typeface="Arial" pitchFamily="34" charset="0"/>
              <a:buChar char="•"/>
            </a:pPr>
            <a:r>
              <a:rPr lang="en-GB" sz="2900" dirty="0" smtClean="0">
                <a:solidFill>
                  <a:schemeClr val="tx1"/>
                </a:solidFill>
              </a:rPr>
              <a:t>Delays in release of allocated marketing spend.</a:t>
            </a:r>
          </a:p>
          <a:p>
            <a:pPr marL="404813" lvl="1" indent="-352425" algn="l">
              <a:buFont typeface="Arial" pitchFamily="34" charset="0"/>
              <a:buChar char="•"/>
            </a:pPr>
            <a:r>
              <a:rPr lang="en-GB" sz="2900" dirty="0" smtClean="0">
                <a:solidFill>
                  <a:schemeClr val="tx1"/>
                </a:solidFill>
              </a:rPr>
              <a:t>Scanty domestic market research information to guide marketing intervention</a:t>
            </a:r>
          </a:p>
          <a:p>
            <a:pPr marL="404813" lvl="1" indent="-352425" algn="l">
              <a:buFont typeface="Arial" pitchFamily="34" charset="0"/>
              <a:buChar char="•"/>
            </a:pPr>
            <a:r>
              <a:rPr lang="en-GB" sz="2900" dirty="0" smtClean="0">
                <a:solidFill>
                  <a:schemeClr val="tx1"/>
                </a:solidFill>
              </a:rPr>
              <a:t> Barriers to entry (EU ban, Yellow fever, visa  regime, )</a:t>
            </a:r>
          </a:p>
          <a:p>
            <a:pPr marL="404813" lvl="1" indent="-352425" algn="l">
              <a:buFont typeface="Arial" pitchFamily="34" charset="0"/>
              <a:buChar char="•"/>
            </a:pPr>
            <a:r>
              <a:rPr lang="en-GB" sz="2900" dirty="0" smtClean="0">
                <a:solidFill>
                  <a:schemeClr val="tx1"/>
                </a:solidFill>
              </a:rPr>
              <a:t>Poor infrastructure around some tourism attractions</a:t>
            </a:r>
          </a:p>
          <a:p>
            <a:pPr marL="404813" lvl="1" indent="-352425" algn="l">
              <a:buFont typeface="Arial" pitchFamily="34" charset="0"/>
              <a:buChar char="•"/>
            </a:pPr>
            <a:r>
              <a:rPr lang="en-GB" sz="2900" dirty="0" smtClean="0">
                <a:solidFill>
                  <a:schemeClr val="tx1"/>
                </a:solidFill>
              </a:rPr>
              <a:t>Perception of expensive destination</a:t>
            </a:r>
          </a:p>
          <a:p>
            <a:pPr marL="404813" lvl="1" indent="-352425" algn="l">
              <a:buFont typeface="Arial" pitchFamily="34" charset="0"/>
              <a:buChar char="•"/>
            </a:pPr>
            <a:r>
              <a:rPr lang="en-GB" sz="2900" dirty="0" smtClean="0">
                <a:solidFill>
                  <a:schemeClr val="tx1"/>
                </a:solidFill>
              </a:rPr>
              <a:t> Inadequate staff compliment at ZTB </a:t>
            </a:r>
          </a:p>
          <a:p>
            <a:pPr algn="l"/>
            <a:endParaRPr lang="en-GB" sz="2200"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a:solidFill>
                <a:schemeClr val="tx1"/>
              </a:solidFill>
            </a:endParaRPr>
          </a:p>
        </p:txBody>
      </p:sp>
      <p:sp>
        <p:nvSpPr>
          <p:cNvPr id="9" name="Title 1"/>
          <p:cNvSpPr txBox="1">
            <a:spLocks/>
          </p:cNvSpPr>
          <p:nvPr/>
        </p:nvSpPr>
        <p:spPr>
          <a:xfrm>
            <a:off x="1830977" y="152399"/>
            <a:ext cx="7162800" cy="76200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4. DESTINATION ZAMBIA SWOT ANALYSIS</a:t>
            </a:r>
            <a:endParaRPr lang="en-GB" dirty="0"/>
          </a:p>
        </p:txBody>
      </p:sp>
      <p:graphicFrame>
        <p:nvGraphicFramePr>
          <p:cNvPr id="8" name="Group 53"/>
          <p:cNvGraphicFramePr>
            <a:graphicFrameLocks/>
          </p:cNvGraphicFramePr>
          <p:nvPr>
            <p:extLst>
              <p:ext uri="{D42A27DB-BD31-4B8C-83A1-F6EECF244321}">
                <p14:modId xmlns:p14="http://schemas.microsoft.com/office/powerpoint/2010/main" val="1071608230"/>
              </p:ext>
            </p:extLst>
          </p:nvPr>
        </p:nvGraphicFramePr>
        <p:xfrm>
          <a:off x="1828800" y="1146266"/>
          <a:ext cx="7086600" cy="5296582"/>
        </p:xfrm>
        <a:graphic>
          <a:graphicData uri="http://schemas.openxmlformats.org/drawingml/2006/table">
            <a:tbl>
              <a:tblPr>
                <a:tableStyleId>{69C7853C-536D-4A76-A0AE-DD22124D55A5}</a:tableStyleId>
              </a:tblPr>
              <a:tblGrid>
                <a:gridCol w="3543300"/>
                <a:gridCol w="3543300"/>
              </a:tblGrid>
              <a:tr h="3022774">
                <a:tc>
                  <a:txBody>
                    <a:bodyPr/>
                    <a:lstStyle/>
                    <a:p>
                      <a:pPr marL="0" marR="0" lvl="0" indent="0" algn="ctr" defTabSz="914400" rtl="0" eaLnBrk="1" fontAlgn="base" latinLnBrk="0" hangingPunct="1">
                        <a:lnSpc>
                          <a:spcPct val="100000"/>
                        </a:lnSpc>
                        <a:spcBef>
                          <a:spcPct val="20000"/>
                        </a:spcBef>
                        <a:spcAft>
                          <a:spcPct val="0"/>
                        </a:spcAft>
                        <a:buClr>
                          <a:srgbClr val="D0A800"/>
                        </a:buClr>
                        <a:buSzTx/>
                        <a:buFontTx/>
                        <a:buNone/>
                        <a:tabLst/>
                      </a:pPr>
                      <a:r>
                        <a:rPr kumimoji="0" lang="en-GB" sz="2000" u="none" strike="noStrike" cap="none" normalizeH="0" baseline="0" dirty="0" smtClean="0">
                          <a:ln>
                            <a:noFill/>
                          </a:ln>
                          <a:effectLst/>
                        </a:rPr>
                        <a:t>Strengths</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200" u="none" strike="noStrike" cap="none" normalizeH="0" baseline="0" dirty="0" smtClean="0">
                          <a:ln>
                            <a:noFill/>
                          </a:ln>
                          <a:effectLst/>
                        </a:rPr>
                        <a:t> </a:t>
                      </a:r>
                      <a:r>
                        <a:rPr kumimoji="0" lang="en-GB" sz="1400" u="none" strike="noStrike" cap="none" normalizeH="0" baseline="0" dirty="0" smtClean="0">
                          <a:ln>
                            <a:noFill/>
                          </a:ln>
                          <a:effectLst/>
                        </a:rPr>
                        <a:t>Home of the might Victoria Falls – one of the  natural wonders of the World.</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defRPr/>
                      </a:pPr>
                      <a:r>
                        <a:rPr kumimoji="0" lang="en-GB" sz="1400" u="none" strike="noStrike" cap="none" normalizeH="0" baseline="0" dirty="0" smtClean="0">
                          <a:ln>
                            <a:noFill/>
                          </a:ln>
                          <a:effectLst/>
                        </a:rPr>
                        <a:t>Diverse product offer – wildlife, cultural tourism, waterfalls, heritage sites, adventure activities.</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defRPr/>
                      </a:pPr>
                      <a:r>
                        <a:rPr kumimoji="0" lang="en-GB" sz="1400" u="none" strike="noStrike" cap="none" normalizeH="0" baseline="0" dirty="0" smtClean="0">
                          <a:ln>
                            <a:noFill/>
                          </a:ln>
                          <a:effectLst/>
                        </a:rPr>
                        <a:t>Relatively safe and secure Country</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400" u="none" strike="noStrike" cap="none" normalizeH="0" baseline="0" dirty="0" smtClean="0">
                          <a:ln>
                            <a:noFill/>
                          </a:ln>
                          <a:effectLst/>
                        </a:rPr>
                        <a:t>Friendly and welcoming people</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400" u="none" strike="noStrike" cap="none" normalizeH="0" baseline="0" dirty="0" smtClean="0">
                          <a:ln>
                            <a:noFill/>
                          </a:ln>
                          <a:effectLst/>
                        </a:rPr>
                        <a:t>Fresh and unexplored destination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0A800"/>
                        </a:buClr>
                        <a:buSzTx/>
                        <a:buFontTx/>
                        <a:buNone/>
                        <a:tabLst/>
                      </a:pPr>
                      <a:r>
                        <a:rPr kumimoji="0" lang="en-GB" sz="2000" u="none" strike="noStrike" cap="none" normalizeH="0" baseline="0" dirty="0" smtClean="0">
                          <a:ln>
                            <a:noFill/>
                          </a:ln>
                          <a:effectLst/>
                        </a:rPr>
                        <a:t>Weaknesses</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r>
                        <a:rPr kumimoji="0" lang="en-GB" sz="1400" u="none" strike="noStrike" cap="none" normalizeH="0" baseline="0" dirty="0" smtClean="0">
                          <a:ln>
                            <a:noFill/>
                          </a:ln>
                          <a:effectLst/>
                        </a:rPr>
                        <a:t>Limited and expensive  local and international connectivity.</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r>
                        <a:rPr kumimoji="0" lang="en-GB" sz="1400" u="none" strike="noStrike" cap="none" normalizeH="0" baseline="0" dirty="0" smtClean="0">
                          <a:ln>
                            <a:noFill/>
                          </a:ln>
                          <a:effectLst/>
                        </a:rPr>
                        <a:t>Perceived as expensive destination</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r>
                        <a:rPr kumimoji="0" lang="en-GB" sz="1400" u="none" strike="noStrike" cap="none" normalizeH="0" baseline="0" dirty="0" smtClean="0">
                          <a:ln>
                            <a:noFill/>
                          </a:ln>
                          <a:effectLst/>
                        </a:rPr>
                        <a:t>Unknown destination – limited marketing activity (over dependence on nature based products)</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r>
                        <a:rPr kumimoji="0" lang="en-GB" sz="1400" u="none" strike="noStrike" cap="none" normalizeH="0" baseline="0" dirty="0" smtClean="0">
                          <a:ln>
                            <a:noFill/>
                          </a:ln>
                          <a:effectLst/>
                        </a:rPr>
                        <a:t>Unfavourable visa regime</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r>
                        <a:rPr kumimoji="0" lang="en-GB" sz="1400" u="none" strike="noStrike" cap="none" normalizeH="0" baseline="0" dirty="0" smtClean="0">
                          <a:ln>
                            <a:noFill/>
                          </a:ln>
                          <a:effectLst/>
                        </a:rPr>
                        <a:t> Limited  accommodation in key local destinations.</a:t>
                      </a: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endParaRPr kumimoji="0" lang="en-GB" sz="12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D0A800"/>
                        </a:buClr>
                        <a:buSzTx/>
                        <a:buFont typeface="Arial" pitchFamily="34" charset="0"/>
                        <a:buChar char="•"/>
                        <a:tabLst/>
                        <a:defRPr/>
                      </a:pPr>
                      <a:endParaRPr kumimoji="0" lang="en-GB" sz="1200" u="none" strike="noStrike" cap="none" normalizeH="0" baseline="0" dirty="0" smtClean="0">
                        <a:ln>
                          <a:noFill/>
                        </a:ln>
                        <a:effectLst/>
                      </a:endParaRPr>
                    </a:p>
                  </a:txBody>
                  <a:tcPr horzOverflow="overflow"/>
                </a:tc>
              </a:tr>
              <a:tr h="2079360">
                <a:tc>
                  <a:txBody>
                    <a:bodyPr/>
                    <a:lstStyle/>
                    <a:p>
                      <a:pPr marL="0" marR="0" lvl="0" indent="0" algn="ctr" defTabSz="914400" rtl="0" eaLnBrk="1" fontAlgn="base" latinLnBrk="0" hangingPunct="1">
                        <a:lnSpc>
                          <a:spcPct val="100000"/>
                        </a:lnSpc>
                        <a:spcBef>
                          <a:spcPct val="20000"/>
                        </a:spcBef>
                        <a:spcAft>
                          <a:spcPct val="0"/>
                        </a:spcAft>
                        <a:buClr>
                          <a:srgbClr val="D0A800"/>
                        </a:buClr>
                        <a:buSzTx/>
                        <a:buFontTx/>
                        <a:buNone/>
                        <a:tabLst/>
                      </a:pPr>
                      <a:r>
                        <a:rPr kumimoji="0" lang="en-GB" sz="2000" u="none" strike="noStrike" cap="none" normalizeH="0" baseline="0" dirty="0" smtClean="0">
                          <a:ln>
                            <a:noFill/>
                          </a:ln>
                          <a:effectLst/>
                        </a:rPr>
                        <a:t>Opportunities</a:t>
                      </a:r>
                    </a:p>
                    <a:p>
                      <a:pPr marL="0" marR="0" lvl="0" indent="0" algn="just" defTabSz="914400" rtl="0" eaLnBrk="1" fontAlgn="base" latinLnBrk="0" hangingPunct="1">
                        <a:lnSpc>
                          <a:spcPct val="100000"/>
                        </a:lnSpc>
                        <a:spcBef>
                          <a:spcPct val="20000"/>
                        </a:spcBef>
                        <a:spcAft>
                          <a:spcPct val="0"/>
                        </a:spcAft>
                        <a:buClr>
                          <a:srgbClr val="D0A800"/>
                        </a:buClr>
                        <a:buSzTx/>
                        <a:buFont typeface="Arial" pitchFamily="34" charset="0"/>
                        <a:buChar char="•"/>
                        <a:tabLst/>
                      </a:pPr>
                      <a:r>
                        <a:rPr kumimoji="0" lang="en-GB" sz="1400" u="none" strike="noStrike" cap="none" normalizeH="0" baseline="0" dirty="0" smtClean="0">
                          <a:ln>
                            <a:noFill/>
                          </a:ln>
                          <a:effectLst/>
                        </a:rPr>
                        <a:t> </a:t>
                      </a:r>
                      <a:r>
                        <a:rPr kumimoji="0" lang="en-GB" sz="1400" u="none" strike="noStrike" cap="none" normalizeH="0" baseline="0" dirty="0" smtClean="0">
                          <a:ln>
                            <a:noFill/>
                          </a:ln>
                          <a:effectLst/>
                          <a:latin typeface="+mn-lt"/>
                        </a:rPr>
                        <a:t>Growing demand for long haul travel from Europe.</a:t>
                      </a:r>
                    </a:p>
                    <a:p>
                      <a:pPr marL="0" marR="0" lvl="0" indent="0" algn="just" defTabSz="914400" rtl="0" eaLnBrk="1" fontAlgn="base" latinLnBrk="0" hangingPunct="1">
                        <a:lnSpc>
                          <a:spcPct val="100000"/>
                        </a:lnSpc>
                        <a:spcBef>
                          <a:spcPct val="20000"/>
                        </a:spcBef>
                        <a:spcAft>
                          <a:spcPct val="0"/>
                        </a:spcAft>
                        <a:buClr>
                          <a:srgbClr val="D0A800"/>
                        </a:buClr>
                        <a:buSzTx/>
                        <a:buFont typeface="Arial" pitchFamily="34" charset="0"/>
                        <a:buChar char="•"/>
                        <a:tabLst/>
                      </a:pPr>
                      <a:r>
                        <a:rPr kumimoji="0" lang="en-GB" sz="1400" u="none" strike="noStrike" cap="none" normalizeH="0" baseline="0" dirty="0" smtClean="0">
                          <a:ln>
                            <a:noFill/>
                          </a:ln>
                          <a:effectLst/>
                          <a:latin typeface="+mn-lt"/>
                        </a:rPr>
                        <a:t> Zambia’s location ideal for multi destination packaging .</a:t>
                      </a:r>
                    </a:p>
                    <a:p>
                      <a:pPr marL="0" marR="0" lvl="0" indent="0" algn="just" defTabSz="914400" rtl="0" eaLnBrk="1" fontAlgn="base" latinLnBrk="0" hangingPunct="1">
                        <a:lnSpc>
                          <a:spcPct val="100000"/>
                        </a:lnSpc>
                        <a:spcBef>
                          <a:spcPct val="20000"/>
                        </a:spcBef>
                        <a:spcAft>
                          <a:spcPct val="0"/>
                        </a:spcAft>
                        <a:buClr>
                          <a:srgbClr val="D0A800"/>
                        </a:buClr>
                        <a:buSzTx/>
                        <a:buFont typeface="Arial" pitchFamily="34" charset="0"/>
                        <a:buChar char="•"/>
                        <a:tabLst/>
                      </a:pPr>
                      <a:r>
                        <a:rPr kumimoji="0" lang="en-GB" sz="1400" u="none" strike="noStrike" cap="none" normalizeH="0" baseline="0" dirty="0" smtClean="0">
                          <a:ln>
                            <a:noFill/>
                          </a:ln>
                          <a:effectLst/>
                          <a:latin typeface="+mn-lt"/>
                        </a:rPr>
                        <a:t> Abundant opportunities for investment in tourism sector.</a:t>
                      </a:r>
                    </a:p>
                    <a:p>
                      <a:pPr marL="0" marR="0" lvl="0" indent="0" algn="just" defTabSz="914400" rtl="0" eaLnBrk="1" fontAlgn="base" latinLnBrk="0" hangingPunct="1">
                        <a:lnSpc>
                          <a:spcPct val="100000"/>
                        </a:lnSpc>
                        <a:spcBef>
                          <a:spcPct val="20000"/>
                        </a:spcBef>
                        <a:spcAft>
                          <a:spcPct val="0"/>
                        </a:spcAft>
                        <a:buClr>
                          <a:srgbClr val="D0A800"/>
                        </a:buClr>
                        <a:buSzTx/>
                        <a:buFont typeface="Arial" pitchFamily="34" charset="0"/>
                        <a:buChar char="•"/>
                        <a:tabLst/>
                      </a:pPr>
                      <a:r>
                        <a:rPr kumimoji="0" lang="en-GB" sz="1400" b="0" i="0" u="none" strike="noStrike" cap="none" normalizeH="0" baseline="0" dirty="0" smtClean="0">
                          <a:ln>
                            <a:noFill/>
                          </a:ln>
                          <a:solidFill>
                            <a:schemeClr val="tx1"/>
                          </a:solidFill>
                          <a:effectLst/>
                          <a:latin typeface="+mn-lt"/>
                        </a:rPr>
                        <a:t> Safety concerns in traditional tourism hubs – Egypt and Kenya</a:t>
                      </a:r>
                      <a:r>
                        <a:rPr kumimoji="0" lang="en-GB" sz="1200" b="0" i="0" u="none" strike="noStrike" cap="none" normalizeH="0" baseline="0" dirty="0" smtClean="0">
                          <a:ln>
                            <a:noFill/>
                          </a:ln>
                          <a:solidFill>
                            <a:schemeClr val="tx1"/>
                          </a:solidFill>
                          <a:effectLst/>
                          <a:latin typeface="Helvetica 55 Roman" charset="0"/>
                        </a:rPr>
                        <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D0A800"/>
                        </a:buClr>
                        <a:buSzTx/>
                        <a:buFontTx/>
                        <a:buNone/>
                        <a:tabLst/>
                      </a:pPr>
                      <a:r>
                        <a:rPr kumimoji="0" lang="en-GB" sz="2000" u="none" strike="noStrike" cap="none" normalizeH="0" baseline="0" dirty="0" smtClean="0">
                          <a:ln>
                            <a:noFill/>
                          </a:ln>
                          <a:effectLst/>
                        </a:rPr>
                        <a:t>Threats</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400" u="none" strike="noStrike" cap="none" normalizeH="0" baseline="0" dirty="0" smtClean="0">
                          <a:ln>
                            <a:noFill/>
                          </a:ln>
                          <a:effectLst/>
                        </a:rPr>
                        <a:t>Yellow fever certificate for transits through South Africa.  </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400" u="none" strike="noStrike" cap="none" normalizeH="0" baseline="0" dirty="0" smtClean="0">
                          <a:ln>
                            <a:noFill/>
                          </a:ln>
                          <a:effectLst/>
                        </a:rPr>
                        <a:t>Zimbabwe awakening</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GB" sz="1400" u="none" strike="noStrike" cap="none" normalizeH="0" baseline="0" dirty="0" smtClean="0">
                          <a:ln>
                            <a:noFill/>
                          </a:ln>
                          <a:effectLst/>
                        </a:rPr>
                        <a:t>EU aviation ban</a:t>
                      </a:r>
                    </a:p>
                    <a:p>
                      <a:pPr marL="0" marR="0" lvl="0" indent="0" algn="l" defTabSz="914400" rtl="0" eaLnBrk="1" fontAlgn="base" latinLnBrk="0" hangingPunct="1">
                        <a:lnSpc>
                          <a:spcPct val="100000"/>
                        </a:lnSpc>
                        <a:spcBef>
                          <a:spcPct val="20000"/>
                        </a:spcBef>
                        <a:spcAft>
                          <a:spcPct val="0"/>
                        </a:spcAft>
                        <a:buClr>
                          <a:srgbClr val="D0A800"/>
                        </a:buClr>
                        <a:buSzTx/>
                        <a:buFontTx/>
                        <a:buChar char="•"/>
                        <a:tabLst/>
                      </a:pPr>
                      <a:r>
                        <a:rPr kumimoji="0" lang="en-US" sz="1400" u="none" strike="noStrike" cap="none" normalizeH="0" baseline="0" dirty="0" smtClean="0">
                          <a:ln>
                            <a:noFill/>
                          </a:ln>
                          <a:effectLst/>
                        </a:rPr>
                        <a:t>Recession in key source markets</a:t>
                      </a:r>
                      <a:endParaRPr kumimoji="0" lang="en-GB" sz="1400" u="none" strike="noStrike" cap="none" normalizeH="0" baseline="0" dirty="0" smtClean="0">
                        <a:ln>
                          <a:noFill/>
                        </a:ln>
                        <a:effectLst/>
                      </a:endParaRPr>
                    </a:p>
                  </a:txBody>
                  <a:tcPr horzOverflow="overflow"/>
                </a:tc>
              </a:tr>
            </a:tbl>
          </a:graphicData>
        </a:graphic>
      </p:graphicFrame>
    </p:spTree>
    <p:extLst>
      <p:ext uri="{BB962C8B-B14F-4D97-AF65-F5344CB8AC3E}">
        <p14:creationId xmlns:p14="http://schemas.microsoft.com/office/powerpoint/2010/main" val="265251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WAY FORWARD /STRATEGIC FOCUS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 forward / Strategic focus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 forward / Strategic focus</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428860" y="1214422"/>
            <a:ext cx="6000792" cy="48577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solidFill>
                  <a:schemeClr val="tx1"/>
                </a:solidFill>
              </a:rPr>
              <a:t> </a:t>
            </a:r>
            <a:endParaRPr lang="en-GB" b="1" dirty="0" smtClean="0">
              <a:solidFill>
                <a:schemeClr val="tx1"/>
              </a:solidFill>
            </a:endParaRPr>
          </a:p>
          <a:p>
            <a:pPr marL="404813" lvl="1" indent="-352425" algn="l"/>
            <a:r>
              <a:rPr lang="en-GB" dirty="0" smtClean="0">
                <a:solidFill>
                  <a:schemeClr val="tx1"/>
                </a:solidFill>
              </a:rPr>
              <a:t>Leverage on the hosting of UNWTO to continue to raise destination profile.</a:t>
            </a:r>
          </a:p>
          <a:p>
            <a:pPr marL="404813" lvl="1" indent="-352425" algn="l">
              <a:buFont typeface="Arial" pitchFamily="34" charset="0"/>
              <a:buChar char="•"/>
            </a:pPr>
            <a:endParaRPr lang="en-GB" dirty="0" smtClean="0">
              <a:solidFill>
                <a:schemeClr val="tx1"/>
              </a:solidFill>
            </a:endParaRPr>
          </a:p>
          <a:p>
            <a:pPr marL="404813" lvl="1" indent="-352425" algn="l">
              <a:buFont typeface="Arial" pitchFamily="34" charset="0"/>
              <a:buChar char="•"/>
            </a:pPr>
            <a:endParaRPr lang="en-GB" dirty="0" smtClean="0">
              <a:solidFill>
                <a:schemeClr val="tx1"/>
              </a:solidFill>
            </a:endParaRPr>
          </a:p>
          <a:p>
            <a:pPr marL="404813" lvl="1" indent="-352425" algn="l">
              <a:buFont typeface="Arial" pitchFamily="34" charset="0"/>
              <a:buChar char="•"/>
            </a:pPr>
            <a:endParaRPr lang="en-GB" dirty="0" smtClean="0">
              <a:solidFill>
                <a:schemeClr val="tx1"/>
              </a:solidFill>
            </a:endParaRPr>
          </a:p>
          <a:p>
            <a:pPr marL="404813" lvl="1" indent="-352425" algn="l">
              <a:buFont typeface="Arial" pitchFamily="34" charset="0"/>
              <a:buChar char="•"/>
            </a:pPr>
            <a:endParaRPr lang="en-GB"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algn="l"/>
            <a:endParaRPr lang="en-GB" sz="2800" dirty="0" smtClean="0">
              <a:solidFill>
                <a:schemeClr val="tx1"/>
              </a:solidFill>
            </a:endParaRPr>
          </a:p>
          <a:p>
            <a:pPr lvl="1" algn="l"/>
            <a:endParaRPr lang="en-GB" sz="3600" dirty="0" smtClean="0">
              <a:solidFill>
                <a:schemeClr val="tx1"/>
              </a:solidFill>
            </a:endParaRPr>
          </a:p>
          <a:p>
            <a:pPr lvl="1" algn="l"/>
            <a:endParaRPr lang="en-GB" sz="3600" dirty="0" smtClean="0">
              <a:solidFill>
                <a:schemeClr val="tx1"/>
              </a:solidFill>
            </a:endParaRPr>
          </a:p>
          <a:p>
            <a:pPr lvl="1" algn="l"/>
            <a:endParaRPr lang="en-GB" sz="3600" dirty="0">
              <a:solidFill>
                <a:schemeClr val="tx1"/>
              </a:solidFill>
            </a:endParaRPr>
          </a:p>
        </p:txBody>
      </p:sp>
      <p:sp>
        <p:nvSpPr>
          <p:cNvPr id="8" name="Title 1"/>
          <p:cNvSpPr txBox="1">
            <a:spLocks/>
          </p:cNvSpPr>
          <p:nvPr/>
        </p:nvSpPr>
        <p:spPr>
          <a:xfrm>
            <a:off x="1830977" y="152399"/>
            <a:ext cx="7162800"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Way Forward</a:t>
            </a:r>
            <a:endParaRPr lang="en-GB" dirty="0"/>
          </a:p>
        </p:txBody>
      </p:sp>
    </p:spTree>
    <p:extLst>
      <p:ext uri="{BB962C8B-B14F-4D97-AF65-F5344CB8AC3E}">
        <p14:creationId xmlns:p14="http://schemas.microsoft.com/office/powerpoint/2010/main" val="2305872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2428860" y="1214422"/>
            <a:ext cx="6000792" cy="48577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6000" b="1" dirty="0" smtClean="0">
                <a:solidFill>
                  <a:schemeClr val="tx1"/>
                </a:solidFill>
              </a:rPr>
              <a:t> </a:t>
            </a:r>
          </a:p>
          <a:p>
            <a:pPr marL="404813" lvl="1" indent="-352425"/>
            <a:r>
              <a:rPr lang="en-US" sz="5400" b="1" dirty="0" smtClean="0">
                <a:solidFill>
                  <a:schemeClr val="tx1"/>
                </a:solidFill>
              </a:rPr>
              <a:t>THANK YOU FOR YOUR ATTENTION</a:t>
            </a:r>
            <a:endParaRPr lang="en-GB" sz="5400" b="1" dirty="0" smtClean="0">
              <a:solidFill>
                <a:schemeClr val="tx1"/>
              </a:solidFill>
            </a:endParaRPr>
          </a:p>
          <a:p>
            <a:pPr marL="404813" lvl="1" indent="-352425" algn="l">
              <a:buFont typeface="Arial" pitchFamily="34" charset="0"/>
              <a:buChar char="•"/>
            </a:pPr>
            <a:endParaRPr lang="en-GB" sz="5400" b="1" dirty="0" smtClean="0">
              <a:solidFill>
                <a:schemeClr val="tx1"/>
              </a:solidFill>
            </a:endParaRPr>
          </a:p>
          <a:p>
            <a:pPr marL="404813" lvl="1" indent="-352425" algn="l">
              <a:buFont typeface="Arial" pitchFamily="34" charset="0"/>
              <a:buChar char="•"/>
            </a:pPr>
            <a:endParaRPr lang="en-GB" sz="5400" b="1" dirty="0" smtClean="0">
              <a:solidFill>
                <a:schemeClr val="tx1"/>
              </a:solidFill>
            </a:endParaRPr>
          </a:p>
          <a:p>
            <a:pPr marL="404813" lvl="1" indent="-352425" algn="l">
              <a:buFont typeface="Arial" pitchFamily="34" charset="0"/>
              <a:buChar char="•"/>
            </a:pPr>
            <a:endParaRPr lang="en-GB" sz="5400" b="1" dirty="0" smtClean="0">
              <a:solidFill>
                <a:schemeClr val="tx1"/>
              </a:solidFill>
            </a:endParaRPr>
          </a:p>
          <a:p>
            <a:pPr marL="404813" lvl="1" indent="-352425" algn="l">
              <a:buFont typeface="Arial" pitchFamily="34" charset="0"/>
              <a:buChar char="•"/>
            </a:pPr>
            <a:endParaRPr lang="en-GB" sz="5400" b="1" dirty="0" smtClean="0">
              <a:solidFill>
                <a:schemeClr val="tx1"/>
              </a:solidFill>
            </a:endParaRPr>
          </a:p>
          <a:p>
            <a:pPr lvl="1" algn="l"/>
            <a:endParaRPr lang="en-GB" sz="5400" b="1" dirty="0" smtClean="0">
              <a:solidFill>
                <a:schemeClr val="tx1"/>
              </a:solidFill>
            </a:endParaRPr>
          </a:p>
          <a:p>
            <a:pPr lvl="1" algn="l"/>
            <a:endParaRPr lang="en-GB" sz="5400" b="1" dirty="0" smtClean="0">
              <a:solidFill>
                <a:schemeClr val="tx1"/>
              </a:solidFill>
            </a:endParaRPr>
          </a:p>
          <a:p>
            <a:pPr lvl="1" algn="l"/>
            <a:endParaRPr lang="en-GB" sz="5400" b="1" dirty="0" smtClean="0">
              <a:solidFill>
                <a:schemeClr val="tx1"/>
              </a:solidFill>
            </a:endParaRPr>
          </a:p>
          <a:p>
            <a:pPr algn="l"/>
            <a:endParaRPr lang="en-GB" sz="5400" b="1" dirty="0" smtClean="0">
              <a:solidFill>
                <a:schemeClr val="tx1"/>
              </a:solidFill>
            </a:endParaRPr>
          </a:p>
          <a:p>
            <a:pPr lvl="1" algn="l"/>
            <a:endParaRPr lang="en-GB" sz="6600" b="1" dirty="0" smtClean="0">
              <a:solidFill>
                <a:schemeClr val="tx1"/>
              </a:solidFill>
            </a:endParaRPr>
          </a:p>
          <a:p>
            <a:pPr lvl="1" algn="l"/>
            <a:endParaRPr lang="en-GB" sz="6600" b="1" dirty="0" smtClean="0">
              <a:solidFill>
                <a:schemeClr val="tx1"/>
              </a:solidFill>
            </a:endParaRPr>
          </a:p>
          <a:p>
            <a:pPr lvl="1" algn="l"/>
            <a:endParaRPr lang="en-GB" sz="6600" b="1" dirty="0">
              <a:solidFill>
                <a:schemeClr val="tx1"/>
              </a:solidFill>
            </a:endParaRPr>
          </a:p>
        </p:txBody>
      </p:sp>
    </p:spTree>
    <p:extLst>
      <p:ext uri="{BB962C8B-B14F-4D97-AF65-F5344CB8AC3E}">
        <p14:creationId xmlns:p14="http://schemas.microsoft.com/office/powerpoint/2010/main" val="230587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en-GB" dirty="0" smtClean="0"/>
              <a:t>Tourism potential in pictures!</a:t>
            </a:r>
            <a:endParaRPr lang="en-GB" dirty="0"/>
          </a:p>
        </p:txBody>
      </p:sp>
      <p:sp>
        <p:nvSpPr>
          <p:cNvPr id="3" name="Text Placeholder 2"/>
          <p:cNvSpPr>
            <a:spLocks noGrp="1"/>
          </p:cNvSpPr>
          <p:nvPr>
            <p:ph type="body" idx="1"/>
          </p:nvPr>
        </p:nvSpPr>
        <p:spPr>
          <a:xfrm>
            <a:off x="285720" y="1428736"/>
            <a:ext cx="4040188" cy="639762"/>
          </a:xfrm>
        </p:spPr>
        <p:txBody>
          <a:bodyPr>
            <a:normAutofit fontScale="92500" lnSpcReduction="20000"/>
          </a:bodyPr>
          <a:lstStyle/>
          <a:p>
            <a:r>
              <a:rPr lang="en-GB" sz="2000" dirty="0" smtClean="0"/>
              <a:t>Vic Falls – 500,000 tourists/year</a:t>
            </a:r>
            <a:endParaRPr lang="en-GB" sz="2000" dirty="0"/>
          </a:p>
        </p:txBody>
      </p:sp>
      <p:pic>
        <p:nvPicPr>
          <p:cNvPr id="11" name="Picture 2"/>
          <p:cNvPicPr>
            <a:picLocks noGrp="1" noChangeAspect="1" noChangeArrowheads="1"/>
          </p:cNvPicPr>
          <p:nvPr>
            <p:ph sz="half" idx="2"/>
          </p:nvPr>
        </p:nvPicPr>
        <p:blipFill>
          <a:blip r:embed="rId2" cstate="print"/>
          <a:srcRect/>
          <a:stretch>
            <a:fillRect/>
          </a:stretch>
        </p:blipFill>
        <p:spPr bwMode="auto">
          <a:xfrm>
            <a:off x="214282" y="2214554"/>
            <a:ext cx="4429156" cy="4071965"/>
          </a:xfrm>
          <a:prstGeom prst="rect">
            <a:avLst/>
          </a:prstGeom>
          <a:noFill/>
          <a:ln w="9525">
            <a:noFill/>
            <a:miter lim="800000"/>
            <a:headEnd/>
            <a:tailEnd/>
          </a:ln>
          <a:effectLst/>
        </p:spPr>
      </p:pic>
      <p:sp>
        <p:nvSpPr>
          <p:cNvPr id="5" name="Text Placeholder 4"/>
          <p:cNvSpPr>
            <a:spLocks noGrp="1"/>
          </p:cNvSpPr>
          <p:nvPr>
            <p:ph type="body" sz="quarter" idx="3"/>
          </p:nvPr>
        </p:nvSpPr>
        <p:spPr>
          <a:xfrm>
            <a:off x="5102225" y="1428736"/>
            <a:ext cx="4041775" cy="639762"/>
          </a:xfrm>
        </p:spPr>
        <p:txBody>
          <a:bodyPr>
            <a:normAutofit fontScale="92500" lnSpcReduction="20000"/>
          </a:bodyPr>
          <a:lstStyle/>
          <a:p>
            <a:r>
              <a:rPr lang="en-GB" sz="2000" dirty="0" smtClean="0"/>
              <a:t>Niagara Falls –  30m tourists/year</a:t>
            </a:r>
            <a:endParaRPr lang="en-GB" sz="2000" dirty="0"/>
          </a:p>
        </p:txBody>
      </p:sp>
      <p:pic>
        <p:nvPicPr>
          <p:cNvPr id="3074" name="Picture 2" descr="C:\Users\Zambia Tourism Board\Pictures\Tourism Images\Zambia Tourism Board - Images\87889017[1].jpg"/>
          <p:cNvPicPr>
            <a:picLocks noGrp="1" noChangeAspect="1" noChangeArrowheads="1"/>
          </p:cNvPicPr>
          <p:nvPr>
            <p:ph sz="quarter" idx="4"/>
          </p:nvPr>
        </p:nvPicPr>
        <p:blipFill>
          <a:blip r:embed="rId3" cstate="print"/>
          <a:stretch>
            <a:fillRect/>
          </a:stretch>
        </p:blipFill>
        <p:spPr bwMode="auto">
          <a:xfrm>
            <a:off x="4786314" y="2214554"/>
            <a:ext cx="4143404" cy="4071966"/>
          </a:xfrm>
          <a:prstGeom prst="rect">
            <a:avLst/>
          </a:prstGeom>
          <a:noFill/>
        </p:spPr>
      </p:pic>
      <p:sp>
        <p:nvSpPr>
          <p:cNvPr id="9" name="Right Arrow 8"/>
          <p:cNvSpPr/>
          <p:nvPr/>
        </p:nvSpPr>
        <p:spPr>
          <a:xfrm>
            <a:off x="3929058" y="157161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Tourism potential in pictures!</a:t>
            </a:r>
            <a:endParaRPr lang="en-GB" dirty="0"/>
          </a:p>
        </p:txBody>
      </p:sp>
      <p:sp>
        <p:nvSpPr>
          <p:cNvPr id="3" name="Text Placeholder 2"/>
          <p:cNvSpPr>
            <a:spLocks noGrp="1"/>
          </p:cNvSpPr>
          <p:nvPr>
            <p:ph type="body" idx="1"/>
          </p:nvPr>
        </p:nvSpPr>
        <p:spPr/>
        <p:txBody>
          <a:bodyPr/>
          <a:lstStyle/>
          <a:p>
            <a:r>
              <a:rPr lang="en-GB" dirty="0" smtClean="0"/>
              <a:t>Empty Samfya beach</a:t>
            </a:r>
            <a:endParaRPr lang="en-GB" dirty="0"/>
          </a:p>
        </p:txBody>
      </p:sp>
      <p:pic>
        <p:nvPicPr>
          <p:cNvPr id="7" name="Picture 2"/>
          <p:cNvPicPr>
            <a:picLocks noGrp="1" noChangeAspect="1" noChangeArrowheads="1"/>
          </p:cNvPicPr>
          <p:nvPr>
            <p:ph sz="half" idx="2"/>
          </p:nvPr>
        </p:nvPicPr>
        <p:blipFill>
          <a:blip r:embed="rId2" cstate="print"/>
          <a:stretch>
            <a:fillRect/>
          </a:stretch>
        </p:blipFill>
        <p:spPr bwMode="auto">
          <a:xfrm>
            <a:off x="457204" y="2531841"/>
            <a:ext cx="4040180" cy="3786630"/>
          </a:xfrm>
          <a:prstGeom prst="rect">
            <a:avLst/>
          </a:prstGeom>
          <a:noFill/>
          <a:ln w="9525">
            <a:noFill/>
            <a:miter lim="800000"/>
            <a:headEnd/>
            <a:tailEnd/>
          </a:ln>
          <a:effectLst/>
        </p:spPr>
      </p:pic>
      <p:sp>
        <p:nvSpPr>
          <p:cNvPr id="5" name="Text Placeholder 4"/>
          <p:cNvSpPr>
            <a:spLocks noGrp="1"/>
          </p:cNvSpPr>
          <p:nvPr>
            <p:ph type="body" sz="quarter" idx="3"/>
          </p:nvPr>
        </p:nvSpPr>
        <p:spPr/>
        <p:txBody>
          <a:bodyPr/>
          <a:lstStyle/>
          <a:p>
            <a:r>
              <a:rPr lang="en-GB" dirty="0" smtClean="0"/>
              <a:t>Beach in Thailand</a:t>
            </a:r>
            <a:endParaRPr lang="en-GB" dirty="0"/>
          </a:p>
        </p:txBody>
      </p:sp>
      <p:pic>
        <p:nvPicPr>
          <p:cNvPr id="2050" name="Picture 2" descr="C:\Users\Zambia Tourism Board\Pictures\Tourism Images\phuket-beach.jpg"/>
          <p:cNvPicPr>
            <a:picLocks noGrp="1" noChangeAspect="1" noChangeArrowheads="1"/>
          </p:cNvPicPr>
          <p:nvPr>
            <p:ph sz="quarter" idx="4"/>
          </p:nvPr>
        </p:nvPicPr>
        <p:blipFill>
          <a:blip r:embed="rId3" cstate="print"/>
          <a:stretch>
            <a:fillRect/>
          </a:stretch>
        </p:blipFill>
        <p:spPr bwMode="auto">
          <a:xfrm>
            <a:off x="4645025" y="2571744"/>
            <a:ext cx="4041775" cy="3714775"/>
          </a:xfrm>
          <a:prstGeom prst="rect">
            <a:avLst/>
          </a:prstGeom>
          <a:noFill/>
        </p:spPr>
      </p:pic>
      <p:sp>
        <p:nvSpPr>
          <p:cNvPr id="9" name="Right Arrow 8"/>
          <p:cNvSpPr/>
          <p:nvPr/>
        </p:nvSpPr>
        <p:spPr>
          <a:xfrm>
            <a:off x="4071934" y="421481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857356" y="1181100"/>
            <a:ext cx="7134244" cy="5248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00" dirty="0" smtClean="0">
                <a:solidFill>
                  <a:schemeClr val="tx1"/>
                </a:solidFill>
              </a:rPr>
              <a:t> </a:t>
            </a:r>
            <a:endParaRPr lang="en-GB" sz="2100" dirty="0" smtClean="0">
              <a:solidFill>
                <a:schemeClr val="tx1"/>
              </a:solidFill>
            </a:endParaRPr>
          </a:p>
          <a:p>
            <a:pPr lvl="1" algn="l"/>
            <a:endParaRPr lang="en-GB" sz="2100" dirty="0" smtClean="0">
              <a:solidFill>
                <a:schemeClr val="tx1"/>
              </a:solidFill>
            </a:endParaRPr>
          </a:p>
          <a:p>
            <a:pPr lvl="1" algn="l"/>
            <a:endParaRPr lang="en-GB" sz="2100" dirty="0" smtClean="0">
              <a:solidFill>
                <a:schemeClr val="tx1"/>
              </a:solidFill>
            </a:endParaRPr>
          </a:p>
          <a:p>
            <a:pPr algn="l"/>
            <a:endParaRPr lang="en-GB" sz="2200"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a:solidFill>
                <a:schemeClr val="tx1"/>
              </a:solidFill>
            </a:endParaRPr>
          </a:p>
        </p:txBody>
      </p:sp>
      <p:sp>
        <p:nvSpPr>
          <p:cNvPr id="8" name="Title 1"/>
          <p:cNvSpPr txBox="1">
            <a:spLocks/>
          </p:cNvSpPr>
          <p:nvPr/>
        </p:nvSpPr>
        <p:spPr>
          <a:xfrm>
            <a:off x="1830977" y="152399"/>
            <a:ext cx="7162800"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PRESENTATION OUTLINE</a:t>
            </a:r>
            <a:endParaRPr lang="en-GB" dirty="0"/>
          </a:p>
        </p:txBody>
      </p:sp>
      <p:sp>
        <p:nvSpPr>
          <p:cNvPr id="9" name="Rectangle 8"/>
          <p:cNvSpPr/>
          <p:nvPr/>
        </p:nvSpPr>
        <p:spPr>
          <a:xfrm>
            <a:off x="2071670" y="1041023"/>
            <a:ext cx="6429404" cy="3323987"/>
          </a:xfrm>
          <a:prstGeom prst="rect">
            <a:avLst/>
          </a:prstGeom>
        </p:spPr>
        <p:txBody>
          <a:bodyPr wrap="square">
            <a:spAutoFit/>
          </a:bodyPr>
          <a:lstStyle/>
          <a:p>
            <a:pPr marL="514350" lvl="0" indent="-514350" algn="just">
              <a:spcBef>
                <a:spcPct val="20000"/>
              </a:spcBef>
              <a:buFont typeface="+mj-lt"/>
              <a:buAutoNum type="arabicPeriod"/>
              <a:defRPr/>
            </a:pPr>
            <a:r>
              <a:rPr lang="en-US" sz="3000" dirty="0" smtClean="0">
                <a:solidFill>
                  <a:prstClr val="black"/>
                </a:solidFill>
              </a:rPr>
              <a:t>Overview of current situation</a:t>
            </a:r>
          </a:p>
          <a:p>
            <a:pPr marL="514350" lvl="0" indent="-514350" algn="just">
              <a:spcBef>
                <a:spcPct val="20000"/>
              </a:spcBef>
              <a:buFont typeface="+mj-lt"/>
              <a:buAutoNum type="arabicPeriod"/>
              <a:defRPr/>
            </a:pPr>
            <a:r>
              <a:rPr lang="en-US" sz="3000" dirty="0" smtClean="0">
                <a:solidFill>
                  <a:prstClr val="black"/>
                </a:solidFill>
              </a:rPr>
              <a:t>Issues and challenges</a:t>
            </a:r>
          </a:p>
          <a:p>
            <a:pPr marL="514350" lvl="0" indent="-514350" algn="just">
              <a:spcBef>
                <a:spcPct val="20000"/>
              </a:spcBef>
              <a:buFont typeface="+mj-lt"/>
              <a:buAutoNum type="arabicPeriod"/>
              <a:defRPr/>
            </a:pPr>
            <a:r>
              <a:rPr lang="en-US" sz="3000" dirty="0" smtClean="0">
                <a:solidFill>
                  <a:prstClr val="black"/>
                </a:solidFill>
              </a:rPr>
              <a:t>Illustration of selected challenges</a:t>
            </a:r>
          </a:p>
          <a:p>
            <a:pPr marL="514350" indent="-514350" algn="just">
              <a:spcBef>
                <a:spcPct val="20000"/>
              </a:spcBef>
              <a:buFont typeface="+mj-lt"/>
              <a:buAutoNum type="arabicPeriod"/>
              <a:defRPr/>
            </a:pPr>
            <a:r>
              <a:rPr lang="en-US" sz="3000" smtClean="0">
                <a:solidFill>
                  <a:prstClr val="black"/>
                </a:solidFill>
              </a:rPr>
              <a:t>SWOT Analysis</a:t>
            </a:r>
          </a:p>
          <a:p>
            <a:pPr marL="514350" lvl="0" indent="-514350" algn="just">
              <a:spcBef>
                <a:spcPct val="20000"/>
              </a:spcBef>
              <a:buFont typeface="+mj-lt"/>
              <a:buAutoNum type="arabicPeriod"/>
              <a:defRPr/>
            </a:pPr>
            <a:r>
              <a:rPr lang="en-US" sz="3000" smtClean="0">
                <a:solidFill>
                  <a:prstClr val="black"/>
                </a:solidFill>
              </a:rPr>
              <a:t>Way </a:t>
            </a:r>
            <a:r>
              <a:rPr lang="en-US" sz="3000" dirty="0" smtClean="0">
                <a:solidFill>
                  <a:prstClr val="black"/>
                </a:solidFill>
              </a:rPr>
              <a:t>forward / Strategic focus</a:t>
            </a:r>
          </a:p>
          <a:p>
            <a:pPr marL="514350" lvl="0" indent="-514350" algn="just">
              <a:spcBef>
                <a:spcPct val="20000"/>
              </a:spcBef>
              <a:buFont typeface="+mj-lt"/>
              <a:buAutoNum type="arabicPeriod"/>
              <a:defRPr/>
            </a:pPr>
            <a:endParaRPr lang="en-US" sz="3000" dirty="0">
              <a:solidFill>
                <a:prstClr val="black"/>
              </a:solidFill>
            </a:endParaRPr>
          </a:p>
        </p:txBody>
      </p:sp>
    </p:spTree>
    <p:extLst>
      <p:ext uri="{BB962C8B-B14F-4D97-AF65-F5344CB8AC3E}">
        <p14:creationId xmlns:p14="http://schemas.microsoft.com/office/powerpoint/2010/main" val="2305872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857356" y="1181100"/>
            <a:ext cx="7134244" cy="5248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00" dirty="0" smtClean="0">
                <a:solidFill>
                  <a:schemeClr val="tx1"/>
                </a:solidFill>
              </a:rPr>
              <a:t> </a:t>
            </a:r>
            <a:endParaRPr lang="en-GB" sz="2100" dirty="0" smtClean="0">
              <a:solidFill>
                <a:schemeClr val="tx1"/>
              </a:solidFill>
            </a:endParaRPr>
          </a:p>
          <a:p>
            <a:pPr lvl="1" algn="l"/>
            <a:endParaRPr lang="en-GB" sz="2100" dirty="0" smtClean="0">
              <a:solidFill>
                <a:schemeClr val="tx1"/>
              </a:solidFill>
            </a:endParaRPr>
          </a:p>
          <a:p>
            <a:pPr lvl="1" algn="l"/>
            <a:endParaRPr lang="en-GB" sz="2100" dirty="0" smtClean="0">
              <a:solidFill>
                <a:schemeClr val="tx1"/>
              </a:solidFill>
            </a:endParaRPr>
          </a:p>
          <a:p>
            <a:pPr algn="l"/>
            <a:endParaRPr lang="en-GB" sz="2200"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a:solidFill>
                <a:schemeClr val="tx1"/>
              </a:solidFill>
            </a:endParaRPr>
          </a:p>
        </p:txBody>
      </p:sp>
      <p:sp>
        <p:nvSpPr>
          <p:cNvPr id="8" name="Title 1"/>
          <p:cNvSpPr txBox="1">
            <a:spLocks/>
          </p:cNvSpPr>
          <p:nvPr/>
        </p:nvSpPr>
        <p:spPr>
          <a:xfrm>
            <a:off x="1830977" y="152399"/>
            <a:ext cx="7162800" cy="7620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1. OVERVIEW OF CURRENT STATUS</a:t>
            </a:r>
            <a:endParaRPr lang="en-GB" dirty="0"/>
          </a:p>
        </p:txBody>
      </p:sp>
      <p:sp>
        <p:nvSpPr>
          <p:cNvPr id="9" name="Rectangle 8"/>
          <p:cNvSpPr/>
          <p:nvPr/>
        </p:nvSpPr>
        <p:spPr>
          <a:xfrm>
            <a:off x="2071670" y="1041023"/>
            <a:ext cx="6429404" cy="4672048"/>
          </a:xfrm>
          <a:prstGeom prst="rect">
            <a:avLst/>
          </a:prstGeom>
        </p:spPr>
        <p:txBody>
          <a:bodyPr wrap="square">
            <a:spAutoFit/>
          </a:bodyPr>
          <a:lstStyle/>
          <a:p>
            <a:pPr marL="342900" lvl="0" indent="-342900" algn="just">
              <a:spcBef>
                <a:spcPct val="20000"/>
              </a:spcBef>
              <a:buFont typeface="Arial" pitchFamily="34" charset="0"/>
              <a:buChar char="•"/>
              <a:defRPr/>
            </a:pPr>
            <a:r>
              <a:rPr lang="en-US" sz="3000" dirty="0">
                <a:solidFill>
                  <a:prstClr val="black"/>
                </a:solidFill>
              </a:rPr>
              <a:t>Zambia Tourism Board (ZTB) </a:t>
            </a:r>
            <a:r>
              <a:rPr lang="en-US" sz="3000" dirty="0" smtClean="0">
                <a:solidFill>
                  <a:prstClr val="black"/>
                </a:solidFill>
              </a:rPr>
              <a:t> </a:t>
            </a:r>
            <a:r>
              <a:rPr lang="en-US" sz="3000" dirty="0">
                <a:solidFill>
                  <a:prstClr val="black"/>
                </a:solidFill>
              </a:rPr>
              <a:t>established by Act No. 24 of </a:t>
            </a:r>
            <a:r>
              <a:rPr lang="en-US" sz="3000" dirty="0" smtClean="0">
                <a:solidFill>
                  <a:prstClr val="black"/>
                </a:solidFill>
              </a:rPr>
              <a:t>2007.</a:t>
            </a:r>
            <a:endParaRPr lang="en-US" sz="3000" dirty="0">
              <a:solidFill>
                <a:prstClr val="black"/>
              </a:solidFill>
            </a:endParaRPr>
          </a:p>
          <a:p>
            <a:pPr marL="342900" indent="-342900" algn="just">
              <a:spcBef>
                <a:spcPct val="20000"/>
              </a:spcBef>
              <a:buFont typeface="Arial" pitchFamily="34" charset="0"/>
              <a:buChar char="•"/>
              <a:defRPr/>
            </a:pPr>
            <a:r>
              <a:rPr lang="en-US" sz="2800" dirty="0" smtClean="0">
                <a:solidFill>
                  <a:prstClr val="black"/>
                </a:solidFill>
              </a:rPr>
              <a:t>The Zambia Tourism Board Act No. 24 of 2007 section 4. (1) provides that “It shall be the general duty of the Board to promote such measures as may be necessary to achieve the maximum publicity of Zambia’s tourist attractions, locally and internationally.”</a:t>
            </a:r>
            <a:endParaRPr lang="en-GB" sz="3200" dirty="0" smtClean="0"/>
          </a:p>
          <a:p>
            <a:pPr marL="342900" lvl="0" indent="-342900" algn="just">
              <a:spcBef>
                <a:spcPct val="20000"/>
              </a:spcBef>
              <a:buFont typeface="Arial" pitchFamily="34" charset="0"/>
              <a:buChar char="•"/>
              <a:defRPr/>
            </a:pPr>
            <a:endParaRPr lang="en-US" sz="3000" dirty="0">
              <a:solidFill>
                <a:prstClr val="black"/>
              </a:solidFill>
            </a:endParaRPr>
          </a:p>
        </p:txBody>
      </p:sp>
    </p:spTree>
    <p:extLst>
      <p:ext uri="{BB962C8B-B14F-4D97-AF65-F5344CB8AC3E}">
        <p14:creationId xmlns:p14="http://schemas.microsoft.com/office/powerpoint/2010/main" val="230587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752600" y="914400"/>
            <a:ext cx="7239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857356" y="1181100"/>
            <a:ext cx="7134244" cy="52482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00" dirty="0" smtClean="0">
                <a:solidFill>
                  <a:schemeClr val="tx1"/>
                </a:solidFill>
              </a:rPr>
              <a:t> </a:t>
            </a:r>
            <a:endParaRPr lang="en-GB" sz="2100" dirty="0" smtClean="0">
              <a:solidFill>
                <a:schemeClr val="tx1"/>
              </a:solidFill>
            </a:endParaRPr>
          </a:p>
          <a:p>
            <a:pPr lvl="1" algn="l"/>
            <a:endParaRPr lang="en-GB" sz="2100" dirty="0" smtClean="0">
              <a:solidFill>
                <a:schemeClr val="tx1"/>
              </a:solidFill>
            </a:endParaRPr>
          </a:p>
          <a:p>
            <a:pPr lvl="1" algn="l"/>
            <a:endParaRPr lang="en-GB" sz="2100" dirty="0" smtClean="0">
              <a:solidFill>
                <a:schemeClr val="tx1"/>
              </a:solidFill>
            </a:endParaRPr>
          </a:p>
          <a:p>
            <a:pPr algn="l"/>
            <a:endParaRPr lang="en-GB" sz="2200"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a:solidFill>
                <a:schemeClr val="tx1"/>
              </a:solidFill>
            </a:endParaRPr>
          </a:p>
        </p:txBody>
      </p:sp>
      <p:sp>
        <p:nvSpPr>
          <p:cNvPr id="8" name="Title 1"/>
          <p:cNvSpPr txBox="1">
            <a:spLocks/>
          </p:cNvSpPr>
          <p:nvPr/>
        </p:nvSpPr>
        <p:spPr>
          <a:xfrm>
            <a:off x="1830977" y="152399"/>
            <a:ext cx="7162800"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CURRENT STATUS - ARRIVALS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221067002"/>
              </p:ext>
            </p:extLst>
          </p:nvPr>
        </p:nvGraphicFramePr>
        <p:xfrm>
          <a:off x="1867628" y="1700808"/>
          <a:ext cx="5814018" cy="3019325"/>
        </p:xfrm>
        <a:graphic>
          <a:graphicData uri="http://schemas.openxmlformats.org/drawingml/2006/table">
            <a:tbl>
              <a:tblPr>
                <a:tableStyleId>{08FB837D-C827-4EFA-A057-4D05807E0F7C}</a:tableStyleId>
              </a:tblPr>
              <a:tblGrid>
                <a:gridCol w="830574"/>
                <a:gridCol w="830574"/>
                <a:gridCol w="830574"/>
                <a:gridCol w="830574"/>
                <a:gridCol w="830574"/>
                <a:gridCol w="830574"/>
                <a:gridCol w="830574"/>
              </a:tblGrid>
              <a:tr h="575095">
                <a:tc>
                  <a:txBody>
                    <a:bodyPr/>
                    <a:lstStyle/>
                    <a:p>
                      <a:pPr algn="ctr">
                        <a:lnSpc>
                          <a:spcPct val="115000"/>
                        </a:lnSpc>
                        <a:spcAft>
                          <a:spcPts val="0"/>
                        </a:spcAft>
                      </a:pP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2008</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2009</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2010</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2011</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2012</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t>2013 </a:t>
                      </a:r>
                      <a:endParaRPr lang="en-GB" sz="1400" b="1" dirty="0">
                        <a:latin typeface="Calibri"/>
                        <a:ea typeface="Calibri"/>
                        <a:cs typeface="Times New Roman"/>
                      </a:endParaRPr>
                    </a:p>
                  </a:txBody>
                  <a:tcPr marL="68580" marR="68580" marT="0" marB="0" anchor="ctr"/>
                </a:tc>
              </a:tr>
              <a:tr h="718946">
                <a:tc>
                  <a:txBody>
                    <a:bodyPr/>
                    <a:lstStyle/>
                    <a:p>
                      <a:pPr algn="ctr">
                        <a:lnSpc>
                          <a:spcPct val="115000"/>
                        </a:lnSpc>
                        <a:spcAft>
                          <a:spcPts val="0"/>
                        </a:spcAft>
                      </a:pPr>
                      <a:r>
                        <a:rPr lang="en-GB" sz="1400" b="1" dirty="0"/>
                        <a:t>Arrivals</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811,775</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709,948</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815,140</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920,299</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859,088</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t>914,576</a:t>
                      </a:r>
                    </a:p>
                  </a:txBody>
                  <a:tcPr marL="68580" marR="68580" marT="0" marB="0" anchor="ctr"/>
                </a:tc>
              </a:tr>
              <a:tr h="575095">
                <a:tc>
                  <a:txBody>
                    <a:bodyPr/>
                    <a:lstStyle/>
                    <a:p>
                      <a:pPr algn="ctr">
                        <a:lnSpc>
                          <a:spcPct val="115000"/>
                        </a:lnSpc>
                        <a:spcAft>
                          <a:spcPts val="0"/>
                        </a:spcAft>
                      </a:pPr>
                      <a:r>
                        <a:rPr lang="en-GB" sz="1400" b="1" dirty="0"/>
                        <a:t>Holiday</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184,366</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171,949</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t>250,686</a:t>
                      </a:r>
                      <a:endParaRPr lang="en-GB" sz="140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194,215</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223,342</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latin typeface="Calibri"/>
                          <a:ea typeface="Calibri"/>
                          <a:cs typeface="Times New Roman"/>
                        </a:rPr>
                        <a:t>251,824</a:t>
                      </a:r>
                      <a:endParaRPr lang="en-GB" sz="1400" dirty="0">
                        <a:latin typeface="Calibri"/>
                        <a:ea typeface="Calibri"/>
                        <a:cs typeface="Times New Roman"/>
                      </a:endParaRPr>
                    </a:p>
                  </a:txBody>
                  <a:tcPr marL="68580" marR="68580" marT="0" marB="0" anchor="ctr"/>
                </a:tc>
              </a:tr>
              <a:tr h="1150189">
                <a:tc>
                  <a:txBody>
                    <a:bodyPr/>
                    <a:lstStyle/>
                    <a:p>
                      <a:pPr algn="ctr">
                        <a:lnSpc>
                          <a:spcPct val="115000"/>
                        </a:lnSpc>
                        <a:spcAft>
                          <a:spcPts val="0"/>
                        </a:spcAft>
                      </a:pPr>
                      <a:r>
                        <a:rPr lang="en-GB" sz="1400" b="1" dirty="0"/>
                        <a:t>% of total arrivals</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23%</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24%</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31%</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21%</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t>26%</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latin typeface="Calibri"/>
                          <a:ea typeface="Calibri"/>
                          <a:cs typeface="Times New Roman"/>
                        </a:rPr>
                        <a:t>27.5%</a:t>
                      </a:r>
                      <a:endParaRPr lang="en-GB" sz="1400" dirty="0">
                        <a:latin typeface="Calibri"/>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9583970"/>
              </p:ext>
            </p:extLst>
          </p:nvPr>
        </p:nvGraphicFramePr>
        <p:xfrm>
          <a:off x="7740352" y="1700808"/>
          <a:ext cx="830574" cy="3019325"/>
        </p:xfrm>
        <a:graphic>
          <a:graphicData uri="http://schemas.openxmlformats.org/drawingml/2006/table">
            <a:tbl>
              <a:tblPr>
                <a:tableStyleId>{08FB837D-C827-4EFA-A057-4D05807E0F7C}</a:tableStyleId>
              </a:tblPr>
              <a:tblGrid>
                <a:gridCol w="830574"/>
              </a:tblGrid>
              <a:tr h="575095">
                <a:tc>
                  <a:txBody>
                    <a:bodyPr/>
                    <a:lstStyle/>
                    <a:p>
                      <a:pPr algn="l">
                        <a:lnSpc>
                          <a:spcPct val="115000"/>
                        </a:lnSpc>
                        <a:spcAft>
                          <a:spcPts val="0"/>
                        </a:spcAft>
                      </a:pPr>
                      <a:r>
                        <a:rPr lang="en-GB" sz="1400" b="1" dirty="0" smtClean="0">
                          <a:latin typeface="+mn-lt"/>
                          <a:ea typeface="+mn-ea"/>
                          <a:cs typeface="+mn-cs"/>
                        </a:rPr>
                        <a:t>2014</a:t>
                      </a:r>
                      <a:endParaRPr lang="en-GB" sz="1400" b="1" dirty="0">
                        <a:latin typeface="Calibri"/>
                        <a:ea typeface="Calibri"/>
                        <a:cs typeface="Times New Roman"/>
                      </a:endParaRPr>
                    </a:p>
                  </a:txBody>
                  <a:tcPr marL="68580" marR="68580" marT="0" marB="0" anchor="ctr"/>
                </a:tc>
              </a:tr>
              <a:tr h="718946">
                <a:tc>
                  <a:txBody>
                    <a:bodyPr/>
                    <a:lstStyle/>
                    <a:p>
                      <a:pPr algn="l">
                        <a:lnSpc>
                          <a:spcPct val="115000"/>
                        </a:lnSpc>
                        <a:spcAft>
                          <a:spcPts val="0"/>
                        </a:spcAft>
                      </a:pPr>
                      <a:r>
                        <a:rPr lang="en-GB" sz="1400" dirty="0" smtClean="0"/>
                        <a:t>946,969</a:t>
                      </a:r>
                    </a:p>
                  </a:txBody>
                  <a:tcPr marL="68580" marR="68580" marT="0" marB="0" anchor="ctr"/>
                </a:tc>
              </a:tr>
              <a:tr h="575095">
                <a:tc>
                  <a:txBody>
                    <a:bodyPr/>
                    <a:lstStyle/>
                    <a:p>
                      <a:pPr algn="l">
                        <a:lnSpc>
                          <a:spcPct val="115000"/>
                        </a:lnSpc>
                        <a:spcAft>
                          <a:spcPts val="0"/>
                        </a:spcAft>
                      </a:pPr>
                      <a:endParaRPr lang="en-GB" sz="1400" dirty="0">
                        <a:latin typeface="Calibri"/>
                        <a:ea typeface="Calibri"/>
                        <a:cs typeface="Times New Roman"/>
                      </a:endParaRPr>
                    </a:p>
                  </a:txBody>
                  <a:tcPr marL="68580" marR="68580" marT="0" marB="0" anchor="ctr"/>
                </a:tc>
              </a:tr>
              <a:tr h="1150189">
                <a:tc>
                  <a:txBody>
                    <a:bodyPr/>
                    <a:lstStyle/>
                    <a:p>
                      <a:pPr algn="l">
                        <a:lnSpc>
                          <a:spcPct val="115000"/>
                        </a:lnSpc>
                        <a:spcAft>
                          <a:spcPts val="0"/>
                        </a:spcAft>
                      </a:pPr>
                      <a:endParaRPr lang="en-GB" sz="1400" dirty="0">
                        <a:latin typeface="Calibri"/>
                        <a:ea typeface="Calibri"/>
                        <a:cs typeface="Times New Roman"/>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68480527"/>
              </p:ext>
            </p:extLst>
          </p:nvPr>
        </p:nvGraphicFramePr>
        <p:xfrm>
          <a:off x="1864770" y="4797152"/>
          <a:ext cx="5814018" cy="1150189"/>
        </p:xfrm>
        <a:graphic>
          <a:graphicData uri="http://schemas.openxmlformats.org/drawingml/2006/table">
            <a:tbl>
              <a:tblPr>
                <a:tableStyleId>{08FB837D-C827-4EFA-A057-4D05807E0F7C}</a:tableStyleId>
              </a:tblPr>
              <a:tblGrid>
                <a:gridCol w="830574"/>
                <a:gridCol w="830574"/>
                <a:gridCol w="830574"/>
                <a:gridCol w="830574"/>
                <a:gridCol w="830574"/>
                <a:gridCol w="830574"/>
                <a:gridCol w="830574"/>
              </a:tblGrid>
              <a:tr h="1150189">
                <a:tc>
                  <a:txBody>
                    <a:bodyPr/>
                    <a:lstStyle/>
                    <a:p>
                      <a:pPr algn="ctr">
                        <a:lnSpc>
                          <a:spcPct val="115000"/>
                        </a:lnSpc>
                        <a:spcAft>
                          <a:spcPts val="0"/>
                        </a:spcAft>
                      </a:pPr>
                      <a:r>
                        <a:rPr lang="en-GB" sz="1400" b="1" dirty="0"/>
                        <a:t>% of </a:t>
                      </a:r>
                      <a:r>
                        <a:rPr lang="en-GB" sz="1400" b="1" dirty="0" smtClean="0"/>
                        <a:t>total Business Arrivals</a:t>
                      </a:r>
                      <a:endParaRPr lang="en-GB" sz="1400" b="1" dirty="0">
                        <a:latin typeface="Calibri"/>
                        <a:ea typeface="Calibri"/>
                        <a:cs typeface="Times New Roman"/>
                      </a:endParaRPr>
                    </a:p>
                  </a:txBody>
                  <a:tcPr marL="68580" marR="68580" marT="0" marB="0" anchor="ctr"/>
                </a:tc>
                <a:tc>
                  <a:txBody>
                    <a:bodyPr/>
                    <a:lstStyle/>
                    <a:p>
                      <a:pPr algn="ctr">
                        <a:lnSpc>
                          <a:spcPct val="115000"/>
                        </a:lnSpc>
                        <a:spcAft>
                          <a:spcPts val="0"/>
                        </a:spcAft>
                      </a:pP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t>259,044</a:t>
                      </a:r>
                    </a:p>
                    <a:p>
                      <a:pPr algn="ctr">
                        <a:lnSpc>
                          <a:spcPct val="115000"/>
                        </a:lnSpc>
                        <a:spcAft>
                          <a:spcPts val="0"/>
                        </a:spcAft>
                      </a:pPr>
                      <a:endParaRPr lang="en-GB" sz="1400" dirty="0" smtClean="0"/>
                    </a:p>
                    <a:p>
                      <a:pPr algn="ctr">
                        <a:lnSpc>
                          <a:spcPct val="115000"/>
                        </a:lnSpc>
                        <a:spcAft>
                          <a:spcPts val="0"/>
                        </a:spcAft>
                      </a:pPr>
                      <a:r>
                        <a:rPr lang="en-GB" sz="1400" dirty="0" smtClean="0"/>
                        <a:t>36.4%</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t>429,844</a:t>
                      </a:r>
                    </a:p>
                    <a:p>
                      <a:pPr algn="ctr">
                        <a:lnSpc>
                          <a:spcPct val="115000"/>
                        </a:lnSpc>
                        <a:spcAft>
                          <a:spcPts val="0"/>
                        </a:spcAft>
                      </a:pPr>
                      <a:endParaRPr lang="en-GB" sz="1400" dirty="0" smtClean="0"/>
                    </a:p>
                    <a:p>
                      <a:pPr algn="ctr">
                        <a:lnSpc>
                          <a:spcPct val="115000"/>
                        </a:lnSpc>
                        <a:spcAft>
                          <a:spcPts val="0"/>
                        </a:spcAft>
                      </a:pPr>
                      <a:r>
                        <a:rPr lang="en-GB" sz="1400" dirty="0" smtClean="0"/>
                        <a:t>52.7%</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t>500,727</a:t>
                      </a:r>
                    </a:p>
                    <a:p>
                      <a:pPr algn="ctr">
                        <a:lnSpc>
                          <a:spcPct val="115000"/>
                        </a:lnSpc>
                        <a:spcAft>
                          <a:spcPts val="0"/>
                        </a:spcAft>
                      </a:pPr>
                      <a:endParaRPr lang="en-GB" sz="1400" dirty="0" smtClean="0"/>
                    </a:p>
                    <a:p>
                      <a:pPr algn="ctr">
                        <a:lnSpc>
                          <a:spcPct val="115000"/>
                        </a:lnSpc>
                        <a:spcAft>
                          <a:spcPts val="0"/>
                        </a:spcAft>
                      </a:pPr>
                      <a:r>
                        <a:rPr lang="en-GB" sz="1400" dirty="0" smtClean="0"/>
                        <a:t>54.4%</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t>465,145</a:t>
                      </a:r>
                    </a:p>
                    <a:p>
                      <a:pPr algn="ctr">
                        <a:lnSpc>
                          <a:spcPct val="115000"/>
                        </a:lnSpc>
                        <a:spcAft>
                          <a:spcPts val="0"/>
                        </a:spcAft>
                      </a:pPr>
                      <a:endParaRPr lang="en-GB" sz="1400" dirty="0" smtClean="0"/>
                    </a:p>
                    <a:p>
                      <a:pPr algn="ctr">
                        <a:lnSpc>
                          <a:spcPct val="115000"/>
                        </a:lnSpc>
                        <a:spcAft>
                          <a:spcPts val="0"/>
                        </a:spcAft>
                      </a:pPr>
                      <a:r>
                        <a:rPr lang="en-GB" sz="1400" dirty="0" smtClean="0"/>
                        <a:t>54.14%</a:t>
                      </a:r>
                      <a:endParaRPr lang="en-GB"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smtClean="0">
                          <a:latin typeface="Calibri"/>
                          <a:ea typeface="Calibri"/>
                          <a:cs typeface="Times New Roman"/>
                        </a:rPr>
                        <a:t>479,892</a:t>
                      </a:r>
                    </a:p>
                    <a:p>
                      <a:pPr algn="ctr">
                        <a:lnSpc>
                          <a:spcPct val="115000"/>
                        </a:lnSpc>
                        <a:spcAft>
                          <a:spcPts val="0"/>
                        </a:spcAft>
                      </a:pPr>
                      <a:endParaRPr lang="en-GB" sz="1400" dirty="0" smtClean="0">
                        <a:latin typeface="Calibri"/>
                        <a:ea typeface="Calibri"/>
                        <a:cs typeface="Times New Roman"/>
                      </a:endParaRPr>
                    </a:p>
                    <a:p>
                      <a:pPr algn="ctr">
                        <a:lnSpc>
                          <a:spcPct val="115000"/>
                        </a:lnSpc>
                        <a:spcAft>
                          <a:spcPts val="0"/>
                        </a:spcAft>
                      </a:pPr>
                      <a:r>
                        <a:rPr lang="en-GB" sz="1400" dirty="0" smtClean="0">
                          <a:latin typeface="Calibri"/>
                          <a:ea typeface="Calibri"/>
                          <a:cs typeface="Times New Roman"/>
                        </a:rPr>
                        <a:t>52.4%</a:t>
                      </a:r>
                      <a:endParaRPr lang="en-GB" sz="14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0587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214282" y="0"/>
            <a:ext cx="857256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1676400" y="914400"/>
            <a:ext cx="73173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057400" y="1285860"/>
            <a:ext cx="6705600" cy="54197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pitchFamily="34" charset="0"/>
              <a:buChar char="•"/>
            </a:pPr>
            <a:r>
              <a:rPr lang="en-GB" sz="2600" dirty="0" smtClean="0">
                <a:solidFill>
                  <a:schemeClr val="tx1"/>
                </a:solidFill>
              </a:rPr>
              <a:t>   </a:t>
            </a:r>
            <a:r>
              <a:rPr lang="en-GB" sz="2400" dirty="0" smtClean="0">
                <a:solidFill>
                  <a:srgbClr val="FF0000"/>
                </a:solidFill>
              </a:rPr>
              <a:t>Yellow fever requirements by South Africa - RESOLVED</a:t>
            </a:r>
          </a:p>
          <a:p>
            <a:pPr marL="404813" lvl="1" indent="-352425" algn="l">
              <a:buFont typeface="Arial" pitchFamily="34" charset="0"/>
              <a:buChar char="•"/>
            </a:pPr>
            <a:r>
              <a:rPr lang="en-GB" sz="2400" dirty="0" smtClean="0">
                <a:solidFill>
                  <a:schemeClr val="tx1"/>
                </a:solidFill>
              </a:rPr>
              <a:t>EU Black listing  of Zambian registered air crafts</a:t>
            </a:r>
          </a:p>
          <a:p>
            <a:pPr marL="404813" lvl="1" indent="-352425" algn="l">
              <a:buFont typeface="Arial" pitchFamily="34" charset="0"/>
              <a:buChar char="•"/>
            </a:pPr>
            <a:r>
              <a:rPr lang="en-GB" sz="2400" dirty="0" smtClean="0">
                <a:solidFill>
                  <a:schemeClr val="tx1"/>
                </a:solidFill>
              </a:rPr>
              <a:t>Perceived as expensive destination </a:t>
            </a:r>
          </a:p>
          <a:p>
            <a:pPr marL="404813" lvl="1" indent="-352425" algn="l">
              <a:buFont typeface="Arial" pitchFamily="34" charset="0"/>
              <a:buChar char="•"/>
            </a:pPr>
            <a:r>
              <a:rPr lang="en-GB" sz="2400" dirty="0" smtClean="0">
                <a:solidFill>
                  <a:srgbClr val="002060"/>
                </a:solidFill>
              </a:rPr>
              <a:t>Border crossing hurdles</a:t>
            </a:r>
          </a:p>
          <a:p>
            <a:pPr marL="404813" lvl="1" indent="-352425" algn="l">
              <a:buFont typeface="Arial" pitchFamily="34" charset="0"/>
              <a:buChar char="•"/>
            </a:pPr>
            <a:r>
              <a:rPr lang="en-GB" sz="2400" dirty="0" smtClean="0">
                <a:solidFill>
                  <a:srgbClr val="002060"/>
                </a:solidFill>
              </a:rPr>
              <a:t>Police road blocks</a:t>
            </a:r>
          </a:p>
          <a:p>
            <a:pPr marL="404813" lvl="1" indent="-352425" algn="l">
              <a:buFont typeface="Arial" pitchFamily="34" charset="0"/>
              <a:buChar char="•"/>
            </a:pPr>
            <a:r>
              <a:rPr lang="en-GB" sz="2400" dirty="0" smtClean="0">
                <a:solidFill>
                  <a:srgbClr val="FF0000"/>
                </a:solidFill>
              </a:rPr>
              <a:t>Visa regime – E-visas introduced 14</a:t>
            </a:r>
            <a:r>
              <a:rPr lang="en-GB" sz="2400" baseline="30000" dirty="0" smtClean="0">
                <a:solidFill>
                  <a:srgbClr val="FF0000"/>
                </a:solidFill>
              </a:rPr>
              <a:t>th</a:t>
            </a:r>
            <a:r>
              <a:rPr lang="en-GB" sz="2400" dirty="0" smtClean="0">
                <a:solidFill>
                  <a:srgbClr val="FF0000"/>
                </a:solidFill>
              </a:rPr>
              <a:t> October 2015 / UNIVISA introduced between Zambia and Zimbabwe last year</a:t>
            </a:r>
          </a:p>
          <a:p>
            <a:pPr marL="404813" lvl="1" indent="-352425" algn="l">
              <a:buFont typeface="Arial" pitchFamily="34" charset="0"/>
              <a:buChar char="•"/>
            </a:pPr>
            <a:r>
              <a:rPr lang="en-GB" sz="2400" dirty="0" smtClean="0">
                <a:solidFill>
                  <a:schemeClr val="tx1"/>
                </a:solidFill>
              </a:rPr>
              <a:t>Air line connectivity</a:t>
            </a:r>
          </a:p>
          <a:p>
            <a:pPr marL="404813" lvl="1" indent="-352425" algn="l">
              <a:buFont typeface="Arial" pitchFamily="34" charset="0"/>
              <a:buChar char="•"/>
            </a:pPr>
            <a:r>
              <a:rPr lang="en-US" sz="2400" dirty="0" smtClean="0">
                <a:solidFill>
                  <a:schemeClr val="tx1"/>
                </a:solidFill>
              </a:rPr>
              <a:t>Low relevant skills and expertise in the industry </a:t>
            </a:r>
            <a:endParaRPr lang="en-GB" sz="2400" dirty="0" smtClean="0">
              <a:solidFill>
                <a:schemeClr val="tx1"/>
              </a:solidFill>
            </a:endParaRPr>
          </a:p>
          <a:p>
            <a:pPr marL="404813" lvl="1" indent="-352425" algn="l">
              <a:buFont typeface="Arial" pitchFamily="34" charset="0"/>
              <a:buChar char="•"/>
            </a:pPr>
            <a:r>
              <a:rPr lang="en-GB" sz="2400" dirty="0" smtClean="0">
                <a:solidFill>
                  <a:schemeClr val="tx1"/>
                </a:solidFill>
              </a:rPr>
              <a:t>Limited marketing budget </a:t>
            </a:r>
          </a:p>
          <a:p>
            <a:pPr algn="l"/>
            <a:endParaRPr lang="en-GB" sz="2200" dirty="0" smtClean="0">
              <a:solidFill>
                <a:schemeClr val="tx1"/>
              </a:solidFill>
            </a:endParaRPr>
          </a:p>
          <a:p>
            <a:pPr lvl="1" algn="l"/>
            <a:endParaRPr lang="en-GB" dirty="0" smtClean="0">
              <a:solidFill>
                <a:schemeClr val="tx1"/>
              </a:solidFill>
            </a:endParaRPr>
          </a:p>
          <a:p>
            <a:pPr lvl="1" algn="l"/>
            <a:endParaRPr lang="en-GB" dirty="0" smtClean="0">
              <a:solidFill>
                <a:schemeClr val="tx1"/>
              </a:solidFill>
            </a:endParaRPr>
          </a:p>
          <a:p>
            <a:pPr lvl="1" algn="l"/>
            <a:endParaRPr lang="en-GB" dirty="0">
              <a:solidFill>
                <a:schemeClr val="tx1"/>
              </a:solidFill>
            </a:endParaRPr>
          </a:p>
        </p:txBody>
      </p:sp>
      <p:sp>
        <p:nvSpPr>
          <p:cNvPr id="9" name="Title 1"/>
          <p:cNvSpPr txBox="1">
            <a:spLocks/>
          </p:cNvSpPr>
          <p:nvPr/>
        </p:nvSpPr>
        <p:spPr>
          <a:xfrm>
            <a:off x="1830977" y="152399"/>
            <a:ext cx="7162800" cy="762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2. ISSUES AND CHALLENGES</a:t>
            </a:r>
            <a:endParaRPr lang="en-GB" dirty="0"/>
          </a:p>
        </p:txBody>
      </p:sp>
      <p:sp>
        <p:nvSpPr>
          <p:cNvPr id="8" name="Rectangle 7"/>
          <p:cNvSpPr/>
          <p:nvPr/>
        </p:nvSpPr>
        <p:spPr>
          <a:xfrm>
            <a:off x="-1163638" y="343367"/>
            <a:ext cx="2286001" cy="1938992"/>
          </a:xfrm>
          <a:prstGeom prst="rect">
            <a:avLst/>
          </a:prstGeom>
        </p:spPr>
        <p:txBody>
          <a:bodyPr>
            <a:spAutoFit/>
          </a:bodyPr>
          <a:lstStyle/>
          <a:p>
            <a:pPr marL="404813" lvl="1" indent="-352425">
              <a:buFont typeface="Arial" pitchFamily="34" charset="0"/>
              <a:buChar char="•"/>
            </a:pPr>
            <a:r>
              <a:rPr lang="en-GB" sz="2400" dirty="0" smtClean="0">
                <a:solidFill>
                  <a:prstClr val="black"/>
                </a:solidFill>
              </a:rPr>
              <a:t>Border crossing hurdles</a:t>
            </a:r>
          </a:p>
          <a:p>
            <a:pPr marL="404813" lvl="1" indent="-352425">
              <a:buFont typeface="Arial" pitchFamily="34" charset="0"/>
              <a:buChar char="•"/>
            </a:pPr>
            <a:r>
              <a:rPr lang="en-GB" sz="2400" dirty="0" smtClean="0">
                <a:solidFill>
                  <a:prstClr val="black"/>
                </a:solidFill>
              </a:rPr>
              <a:t>Police road blocks</a:t>
            </a:r>
          </a:p>
        </p:txBody>
      </p:sp>
    </p:spTree>
    <p:extLst>
      <p:ext uri="{BB962C8B-B14F-4D97-AF65-F5344CB8AC3E}">
        <p14:creationId xmlns:p14="http://schemas.microsoft.com/office/powerpoint/2010/main" val="265251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3999" cy="6858000"/>
          </a:xfrm>
          <a:prstGeom prst="rect">
            <a:avLst/>
          </a:prstGeom>
          <a:noFill/>
          <a:ln w="63500">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1600200" cy="6858000"/>
          </a:xfrm>
          <a:prstGeom prst="rect">
            <a:avLst/>
          </a:prstGeom>
          <a:solidFill>
            <a:srgbClr val="EF6B00"/>
          </a:solidFill>
          <a:ln>
            <a:solidFill>
              <a:srgbClr val="E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ZTB Logo300dpi.jpg"/>
          <p:cNvPicPr/>
          <p:nvPr/>
        </p:nvPicPr>
        <p:blipFill>
          <a:blip r:embed="rId2" cstate="print"/>
          <a:stretch>
            <a:fillRect/>
          </a:stretch>
        </p:blipFill>
        <p:spPr>
          <a:xfrm>
            <a:off x="142603" y="152400"/>
            <a:ext cx="1314993" cy="1028700"/>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1714480" y="2285992"/>
            <a:ext cx="7086592"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3</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ILLUSTRATION OF SELECTED CHALLENGES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525106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1282</Words>
  <Application>Microsoft Office PowerPoint</Application>
  <PresentationFormat>On-screen Show (4:3)</PresentationFormat>
  <Paragraphs>350</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Britannic Bold</vt:lpstr>
      <vt:lpstr>Helvetica 55 Roman</vt:lpstr>
      <vt:lpstr>Wingdings 2</vt:lpstr>
      <vt:lpstr>Wingdings 3</vt:lpstr>
      <vt:lpstr>Arial</vt:lpstr>
      <vt:lpstr>Calibri</vt:lpstr>
      <vt:lpstr>Corbel</vt:lpstr>
      <vt:lpstr>Times New Roman</vt:lpstr>
      <vt:lpstr>Wingdings</vt:lpstr>
      <vt:lpstr>Office Theme</vt:lpstr>
      <vt:lpstr>Module</vt:lpstr>
      <vt:lpstr>PowerPoint Presentation</vt:lpstr>
      <vt:lpstr>Tourism potential in pictures!</vt:lpstr>
      <vt:lpstr>Tourism potential in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WAY FORWARD /STRATEGIC FOCUS</vt:lpstr>
      <vt:lpstr>Way forward / Strategic focus</vt:lpstr>
      <vt:lpstr>Way forward / Strategic focus</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Zambia Tourism Board</dc:creator>
  <cp:lastModifiedBy>Felix Chaila</cp:lastModifiedBy>
  <cp:revision>32</cp:revision>
  <dcterms:created xsi:type="dcterms:W3CDTF">2013-11-12T14:19:00Z</dcterms:created>
  <dcterms:modified xsi:type="dcterms:W3CDTF">2016-04-28T17:29:58Z</dcterms:modified>
</cp:coreProperties>
</file>